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61" r:id="rId3"/>
    <p:sldId id="262" r:id="rId4"/>
    <p:sldId id="260" r:id="rId5"/>
  </p:sldIdLst>
  <p:sldSz cx="7775575" cy="10907713"/>
  <p:notesSz cx="10018713" cy="14446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B51"/>
    <a:srgbClr val="F587C8"/>
    <a:srgbClr val="FA1AFA"/>
    <a:srgbClr val="D24E8F"/>
    <a:srgbClr val="CB73C3"/>
    <a:srgbClr val="FC7CFC"/>
    <a:srgbClr val="FFE366"/>
    <a:srgbClr val="E1742A"/>
    <a:srgbClr val="E67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710407-5448-409D-8CD6-F3D2AB8900FA}" v="6" dt="2025-12-24T07:50:45.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81"/>
    <p:restoredTop sz="95026" autoAdjust="0"/>
  </p:normalViewPr>
  <p:slideViewPr>
    <p:cSldViewPr snapToGrid="0" snapToObjects="1">
      <p:cViewPr>
        <p:scale>
          <a:sx n="99" d="100"/>
          <a:sy n="99" d="100"/>
        </p:scale>
        <p:origin x="994" y="-33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諒 久下沼" userId="ab3a194c10cc4791" providerId="LiveId" clId="{3493F64A-F60F-4221-A906-7733CB914DA8}"/>
    <pc:docChg chg="undo custSel modSld">
      <pc:chgData name="諒 久下沼" userId="ab3a194c10cc4791" providerId="LiveId" clId="{3493F64A-F60F-4221-A906-7733CB914DA8}" dt="2025-12-24T07:51:42.300" v="4961" actId="1076"/>
      <pc:docMkLst>
        <pc:docMk/>
      </pc:docMkLst>
      <pc:sldChg chg="modSp mod">
        <pc:chgData name="諒 久下沼" userId="ab3a194c10cc4791" providerId="LiveId" clId="{3493F64A-F60F-4221-A906-7733CB914DA8}" dt="2025-12-24T07:19:15.008" v="1661" actId="1076"/>
        <pc:sldMkLst>
          <pc:docMk/>
          <pc:sldMk cId="176127107" sldId="258"/>
        </pc:sldMkLst>
        <pc:spChg chg="mod">
          <ac:chgData name="諒 久下沼" userId="ab3a194c10cc4791" providerId="LiveId" clId="{3493F64A-F60F-4221-A906-7733CB914DA8}" dt="2025-12-24T07:18:58.244" v="1657" actId="1076"/>
          <ac:spMkLst>
            <pc:docMk/>
            <pc:sldMk cId="176127107" sldId="258"/>
            <ac:spMk id="2" creationId="{A207C898-0EF9-2198-D0D0-C61608ED822A}"/>
          </ac:spMkLst>
        </pc:spChg>
        <pc:spChg chg="mod">
          <ac:chgData name="諒 久下沼" userId="ab3a194c10cc4791" providerId="LiveId" clId="{3493F64A-F60F-4221-A906-7733CB914DA8}" dt="2025-12-24T07:18:44.792" v="1655" actId="1076"/>
          <ac:spMkLst>
            <pc:docMk/>
            <pc:sldMk cId="176127107" sldId="258"/>
            <ac:spMk id="3" creationId="{5DBD621C-4EBE-4423-89EB-9E2200D693AB}"/>
          </ac:spMkLst>
        </pc:spChg>
        <pc:spChg chg="mod">
          <ac:chgData name="諒 久下沼" userId="ab3a194c10cc4791" providerId="LiveId" clId="{3493F64A-F60F-4221-A906-7733CB914DA8}" dt="2025-12-24T07:19:15.008" v="1661" actId="1076"/>
          <ac:spMkLst>
            <pc:docMk/>
            <pc:sldMk cId="176127107" sldId="258"/>
            <ac:spMk id="5" creationId="{12A28DFC-1B34-243C-DCCC-5E1F60B8B295}"/>
          </ac:spMkLst>
        </pc:spChg>
        <pc:spChg chg="mod">
          <ac:chgData name="諒 久下沼" userId="ab3a194c10cc4791" providerId="LiveId" clId="{3493F64A-F60F-4221-A906-7733CB914DA8}" dt="2025-12-24T07:19:05.144" v="1659" actId="1076"/>
          <ac:spMkLst>
            <pc:docMk/>
            <pc:sldMk cId="176127107" sldId="258"/>
            <ac:spMk id="7" creationId="{7A8EB3F7-E9E8-DE0A-AE21-D97F1DFEFA11}"/>
          </ac:spMkLst>
        </pc:spChg>
        <pc:picChg chg="mod">
          <ac:chgData name="諒 久下沼" userId="ab3a194c10cc4791" providerId="LiveId" clId="{3493F64A-F60F-4221-A906-7733CB914DA8}" dt="2025-12-24T07:19:08.037" v="1660" actId="1076"/>
          <ac:picMkLst>
            <pc:docMk/>
            <pc:sldMk cId="176127107" sldId="258"/>
            <ac:picMk id="6" creationId="{BA070138-CAFD-1921-E00F-8FF66FA5CB94}"/>
          </ac:picMkLst>
        </pc:picChg>
        <pc:picChg chg="mod">
          <ac:chgData name="諒 久下沼" userId="ab3a194c10cc4791" providerId="LiveId" clId="{3493F64A-F60F-4221-A906-7733CB914DA8}" dt="2025-12-24T07:18:55.020" v="1656" actId="1076"/>
          <ac:picMkLst>
            <pc:docMk/>
            <pc:sldMk cId="176127107" sldId="258"/>
            <ac:picMk id="16" creationId="{00000000-0000-0000-0000-000000000000}"/>
          </ac:picMkLst>
        </pc:picChg>
        <pc:picChg chg="mod">
          <ac:chgData name="諒 久下沼" userId="ab3a194c10cc4791" providerId="LiveId" clId="{3493F64A-F60F-4221-A906-7733CB914DA8}" dt="2025-12-24T07:19:01.750" v="1658" actId="1076"/>
          <ac:picMkLst>
            <pc:docMk/>
            <pc:sldMk cId="176127107" sldId="258"/>
            <ac:picMk id="18" creationId="{00000000-0000-0000-0000-000000000000}"/>
          </ac:picMkLst>
        </pc:picChg>
      </pc:sldChg>
      <pc:sldChg chg="addSp modSp mod">
        <pc:chgData name="諒 久下沼" userId="ab3a194c10cc4791" providerId="LiveId" clId="{3493F64A-F60F-4221-A906-7733CB914DA8}" dt="2025-12-24T06:51:19.527" v="317" actId="20577"/>
        <pc:sldMkLst>
          <pc:docMk/>
          <pc:sldMk cId="1125029971" sldId="261"/>
        </pc:sldMkLst>
        <pc:spChg chg="mod">
          <ac:chgData name="諒 久下沼" userId="ab3a194c10cc4791" providerId="LiveId" clId="{3493F64A-F60F-4221-A906-7733CB914DA8}" dt="2025-12-24T06:51:19.527" v="317" actId="20577"/>
          <ac:spMkLst>
            <pc:docMk/>
            <pc:sldMk cId="1125029971" sldId="261"/>
            <ac:spMk id="48" creationId="{CF6CAB08-F496-9EE2-B771-EDE5F7EBE980}"/>
          </ac:spMkLst>
        </pc:spChg>
        <pc:picChg chg="add mod">
          <ac:chgData name="諒 久下沼" userId="ab3a194c10cc4791" providerId="LiveId" clId="{3493F64A-F60F-4221-A906-7733CB914DA8}" dt="2025-12-24T06:49:14.330" v="4" actId="14100"/>
          <ac:picMkLst>
            <pc:docMk/>
            <pc:sldMk cId="1125029971" sldId="261"/>
            <ac:picMk id="6" creationId="{26E92CB1-AAED-7DBB-2A4A-FBAA752C2E06}"/>
          </ac:picMkLst>
        </pc:picChg>
      </pc:sldChg>
      <pc:sldChg chg="addSp delSp modSp mod">
        <pc:chgData name="諒 久下沼" userId="ab3a194c10cc4791" providerId="LiveId" clId="{3493F64A-F60F-4221-A906-7733CB914DA8}" dt="2025-12-24T07:51:42.300" v="4961" actId="1076"/>
        <pc:sldMkLst>
          <pc:docMk/>
          <pc:sldMk cId="3634135270" sldId="262"/>
        </pc:sldMkLst>
        <pc:spChg chg="mod">
          <ac:chgData name="諒 久下沼" userId="ab3a194c10cc4791" providerId="LiveId" clId="{3493F64A-F60F-4221-A906-7733CB914DA8}" dt="2025-12-24T07:43:51.629" v="4338" actId="207"/>
          <ac:spMkLst>
            <pc:docMk/>
            <pc:sldMk cId="3634135270" sldId="262"/>
            <ac:spMk id="2" creationId="{34198808-28A0-9BAC-FB1E-2CBDEBD73530}"/>
          </ac:spMkLst>
        </pc:spChg>
        <pc:spChg chg="mod">
          <ac:chgData name="諒 久下沼" userId="ab3a194c10cc4791" providerId="LiveId" clId="{3493F64A-F60F-4221-A906-7733CB914DA8}" dt="2025-12-24T07:44:15.118" v="4420" actId="20577"/>
          <ac:spMkLst>
            <pc:docMk/>
            <pc:sldMk cId="3634135270" sldId="262"/>
            <ac:spMk id="8" creationId="{E699BBA9-675D-2BDE-418A-E37F988744F2}"/>
          </ac:spMkLst>
        </pc:spChg>
        <pc:spChg chg="mod">
          <ac:chgData name="諒 久下沼" userId="ab3a194c10cc4791" providerId="LiveId" clId="{3493F64A-F60F-4221-A906-7733CB914DA8}" dt="2025-12-24T07:02:34.216" v="457" actId="20577"/>
          <ac:spMkLst>
            <pc:docMk/>
            <pc:sldMk cId="3634135270" sldId="262"/>
            <ac:spMk id="21" creationId="{176221EB-01CB-E736-96F0-2E790B783BE0}"/>
          </ac:spMkLst>
        </pc:spChg>
        <pc:spChg chg="mod">
          <ac:chgData name="諒 久下沼" userId="ab3a194c10cc4791" providerId="LiveId" clId="{3493F64A-F60F-4221-A906-7733CB914DA8}" dt="2025-12-24T07:46:17.250" v="4903" actId="20577"/>
          <ac:spMkLst>
            <pc:docMk/>
            <pc:sldMk cId="3634135270" sldId="262"/>
            <ac:spMk id="24" creationId="{1230D067-507B-6461-02C5-FB7FB5ED6C01}"/>
          </ac:spMkLst>
        </pc:spChg>
        <pc:picChg chg="mod">
          <ac:chgData name="諒 久下沼" userId="ab3a194c10cc4791" providerId="LiveId" clId="{3493F64A-F60F-4221-A906-7733CB914DA8}" dt="2025-12-24T07:50:26.518" v="4934" actId="1076"/>
          <ac:picMkLst>
            <pc:docMk/>
            <pc:sldMk cId="3634135270" sldId="262"/>
            <ac:picMk id="4" creationId="{00000000-0000-0000-0000-000000000000}"/>
          </ac:picMkLst>
        </pc:picChg>
        <pc:picChg chg="del">
          <ac:chgData name="諒 久下沼" userId="ab3a194c10cc4791" providerId="LiveId" clId="{3493F64A-F60F-4221-A906-7733CB914DA8}" dt="2025-12-24T06:51:32.564" v="318" actId="478"/>
          <ac:picMkLst>
            <pc:docMk/>
            <pc:sldMk cId="3634135270" sldId="262"/>
            <ac:picMk id="5" creationId="{E2D5DAA4-88F7-AAA8-CD69-E436206BBE2D}"/>
          </ac:picMkLst>
        </pc:picChg>
        <pc:picChg chg="add mod">
          <ac:chgData name="諒 久下沼" userId="ab3a194c10cc4791" providerId="LiveId" clId="{3493F64A-F60F-4221-A906-7733CB914DA8}" dt="2025-12-24T07:51:42.300" v="4961" actId="1076"/>
          <ac:picMkLst>
            <pc:docMk/>
            <pc:sldMk cId="3634135270" sldId="262"/>
            <ac:picMk id="6" creationId="{8E4BBD6F-CAF6-CDA1-1169-65EFC50197BD}"/>
          </ac:picMkLst>
        </pc:picChg>
        <pc:picChg chg="del">
          <ac:chgData name="諒 久下沼" userId="ab3a194c10cc4791" providerId="LiveId" clId="{3493F64A-F60F-4221-A906-7733CB914DA8}" dt="2025-12-24T06:51:33.266" v="319" actId="478"/>
          <ac:picMkLst>
            <pc:docMk/>
            <pc:sldMk cId="3634135270" sldId="262"/>
            <ac:picMk id="9" creationId="{4B927944-9DA5-01D1-D966-B134B84FB191}"/>
          </ac:picMkLst>
        </pc:picChg>
        <pc:picChg chg="del">
          <ac:chgData name="諒 久下沼" userId="ab3a194c10cc4791" providerId="LiveId" clId="{3493F64A-F60F-4221-A906-7733CB914DA8}" dt="2025-12-24T06:51:33.818" v="320" actId="478"/>
          <ac:picMkLst>
            <pc:docMk/>
            <pc:sldMk cId="3634135270" sldId="262"/>
            <ac:picMk id="11" creationId="{DC2A1FE2-1796-F61B-60DB-A5F6BD3447E0}"/>
          </ac:picMkLst>
        </pc:picChg>
        <pc:picChg chg="add mod">
          <ac:chgData name="諒 久下沼" userId="ab3a194c10cc4791" providerId="LiveId" clId="{3493F64A-F60F-4221-A906-7733CB914DA8}" dt="2025-12-24T07:51:40.273" v="4960" actId="1076"/>
          <ac:picMkLst>
            <pc:docMk/>
            <pc:sldMk cId="3634135270" sldId="262"/>
            <ac:picMk id="12" creationId="{17820CB3-C2F2-9F65-7C86-EC9AE6CA372E}"/>
          </ac:picMkLst>
        </pc:picChg>
        <pc:picChg chg="del">
          <ac:chgData name="諒 久下沼" userId="ab3a194c10cc4791" providerId="LiveId" clId="{3493F64A-F60F-4221-A906-7733CB914DA8}" dt="2025-12-24T06:51:34.340" v="321" actId="478"/>
          <ac:picMkLst>
            <pc:docMk/>
            <pc:sldMk cId="3634135270" sldId="262"/>
            <ac:picMk id="13" creationId="{1DE7692D-9D14-CAA8-AF8C-189E5819140F}"/>
          </ac:picMkLst>
        </pc:picChg>
        <pc:picChg chg="add mod">
          <ac:chgData name="諒 久下沼" userId="ab3a194c10cc4791" providerId="LiveId" clId="{3493F64A-F60F-4221-A906-7733CB914DA8}" dt="2025-12-24T07:51:37.839" v="4959" actId="1076"/>
          <ac:picMkLst>
            <pc:docMk/>
            <pc:sldMk cId="3634135270" sldId="262"/>
            <ac:picMk id="15" creationId="{E3F1DE0C-C407-DE27-DA94-B00BF1F0E37C}"/>
          </ac:picMkLst>
        </pc:picChg>
        <pc:picChg chg="add del mod">
          <ac:chgData name="諒 久下沼" userId="ab3a194c10cc4791" providerId="LiveId" clId="{3493F64A-F60F-4221-A906-7733CB914DA8}" dt="2025-12-24T07:51:13.457" v="4956" actId="478"/>
          <ac:picMkLst>
            <pc:docMk/>
            <pc:sldMk cId="3634135270" sldId="262"/>
            <ac:picMk id="17" creationId="{61395CE4-5A79-14A7-4961-0492CA9EB9EB}"/>
          </ac:picMkLst>
        </pc:picChg>
        <pc:picChg chg="add mod">
          <ac:chgData name="諒 久下沼" userId="ab3a194c10cc4791" providerId="LiveId" clId="{3493F64A-F60F-4221-A906-7733CB914DA8}" dt="2025-12-24T07:51:35.715" v="4958" actId="1076"/>
          <ac:picMkLst>
            <pc:docMk/>
            <pc:sldMk cId="3634135270" sldId="262"/>
            <ac:picMk id="19" creationId="{52C27074-E3D2-055E-A5F7-5AD8A471CEC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図プレースホルダー 4"/>
          <p:cNvSpPr>
            <a:spLocks noGrp="1"/>
          </p:cNvSpPr>
          <p:nvPr>
            <p:ph type="pic" sz="quarter" idx="10" hasCustomPrompt="1"/>
          </p:nvPr>
        </p:nvSpPr>
        <p:spPr>
          <a:xfrm>
            <a:off x="4108450" y="2078038"/>
            <a:ext cx="3019425" cy="2600325"/>
          </a:xfrm>
          <a:solidFill>
            <a:schemeClr val="bg2"/>
          </a:solidFill>
        </p:spPr>
        <p:txBody>
          <a:bodyPr>
            <a:normAutofit/>
          </a:bodyPr>
          <a:lstStyle>
            <a:lvl1pPr>
              <a:defRPr sz="1500">
                <a:solidFill>
                  <a:srgbClr val="FF0000"/>
                </a:solidFill>
              </a:defRPr>
            </a:lvl1pPr>
          </a:lstStyle>
          <a:p>
            <a:pPr marL="194379" marR="0" lvl="0" indent="-194379"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1" lang="ja-JP" altLang="en-US" dirty="0"/>
              <a:t>写真を変更する</a:t>
            </a:r>
            <a:endParaRPr kumimoji="1" lang="en-US" altLang="ja-JP" dirty="0"/>
          </a:p>
        </p:txBody>
      </p:sp>
      <p:sp>
        <p:nvSpPr>
          <p:cNvPr id="9" name="図プレースホルダー 6"/>
          <p:cNvSpPr>
            <a:spLocks noGrp="1"/>
          </p:cNvSpPr>
          <p:nvPr>
            <p:ph type="pic" sz="quarter" idx="11" hasCustomPrompt="1"/>
          </p:nvPr>
        </p:nvSpPr>
        <p:spPr>
          <a:xfrm>
            <a:off x="647700" y="5672138"/>
            <a:ext cx="2898775" cy="1549400"/>
          </a:xfrm>
          <a:solidFill>
            <a:schemeClr val="bg2"/>
          </a:solidFill>
        </p:spPr>
        <p:txBody>
          <a:bodyPr>
            <a:normAutofit/>
          </a:bodyPr>
          <a:lstStyle>
            <a:lvl1pPr marL="194379" marR="0" indent="-194379" algn="l" defTabSz="777514" rtl="0" eaLnBrk="1" fontAlgn="auto" latinLnBrk="0" hangingPunct="1">
              <a:lnSpc>
                <a:spcPct val="90000"/>
              </a:lnSpc>
              <a:spcBef>
                <a:spcPts val="850"/>
              </a:spcBef>
              <a:spcAft>
                <a:spcPts val="0"/>
              </a:spcAft>
              <a:buClrTx/>
              <a:buSzTx/>
              <a:buFont typeface="Arial" panose="020B0604020202020204" pitchFamily="34" charset="0"/>
              <a:buNone/>
              <a:tabLst/>
              <a:defRPr sz="1500">
                <a:solidFill>
                  <a:srgbClr val="FF0000"/>
                </a:solidFill>
              </a:defRPr>
            </a:lvl1pPr>
          </a:lstStyle>
          <a:p>
            <a:pPr marL="194379" marR="0" lvl="0" indent="-194379"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1" lang="ja-JP" altLang="en-US" dirty="0"/>
              <a:t>写真を変更する</a:t>
            </a:r>
            <a:endParaRPr kumimoji="1" lang="en-US" altLang="ja-JP" dirty="0"/>
          </a:p>
        </p:txBody>
      </p:sp>
    </p:spTree>
    <p:extLst>
      <p:ext uri="{BB962C8B-B14F-4D97-AF65-F5344CB8AC3E}">
        <p14:creationId xmlns:p14="http://schemas.microsoft.com/office/powerpoint/2010/main" val="106080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CF280B-97D9-4B47-8B06-08D6311CD3D7}"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24812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CF280B-97D9-4B47-8B06-08D6311CD3D7}"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202755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CF280B-97D9-4B47-8B06-08D6311CD3D7}"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53461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CF280B-97D9-4B47-8B06-08D6311CD3D7}"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2194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CF280B-97D9-4B47-8B06-08D6311CD3D7}"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189595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CF280B-97D9-4B47-8B06-08D6311CD3D7}" type="datetimeFigureOut">
              <a:rPr kumimoji="1" lang="ja-JP" altLang="en-US" smtClean="0"/>
              <a:t>2025/12/24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90067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CF280B-97D9-4B47-8B06-08D6311CD3D7}" type="datetimeFigureOut">
              <a:rPr kumimoji="1" lang="ja-JP" altLang="en-US" smtClean="0"/>
              <a:t>2025/12/24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2380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F280B-97D9-4B47-8B06-08D6311CD3D7}" type="datetimeFigureOut">
              <a:rPr kumimoji="1" lang="ja-JP" altLang="en-US" smtClean="0"/>
              <a:t>2025/12/24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71040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CF280B-97D9-4B47-8B06-08D6311CD3D7}"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197581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CF280B-97D9-4B47-8B06-08D6311CD3D7}"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96214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28CF280B-97D9-4B47-8B06-08D6311CD3D7}" type="datetimeFigureOut">
              <a:rPr kumimoji="1" lang="ja-JP" altLang="en-US" smtClean="0"/>
              <a:t>2025/12/24</a:t>
            </a:fld>
            <a:endParaRPr kumimoji="1" lang="ja-JP" altLang="en-US"/>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1828880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61" y="1403618"/>
            <a:ext cx="6922008" cy="9236039"/>
          </a:xfrm>
          <a:prstGeom prst="rect">
            <a:avLst/>
          </a:prstGeom>
        </p:spPr>
      </p:pic>
      <p:sp>
        <p:nvSpPr>
          <p:cNvPr id="9" name="テキスト ボックス 8"/>
          <p:cNvSpPr txBox="1"/>
          <p:nvPr/>
        </p:nvSpPr>
        <p:spPr>
          <a:xfrm>
            <a:off x="1720662" y="1180031"/>
            <a:ext cx="4414415" cy="222882"/>
          </a:xfrm>
          <a:prstGeom prst="rect">
            <a:avLst/>
          </a:prstGeom>
          <a:noFill/>
        </p:spPr>
        <p:txBody>
          <a:bodyPr wrap="square" rtlCol="0">
            <a:spAutoFit/>
          </a:bodyPr>
          <a:lstStyle/>
          <a:p>
            <a:pPr algn="ctr">
              <a:lnSpc>
                <a:spcPts val="600"/>
              </a:lnSpc>
              <a:spcBef>
                <a:spcPts val="600"/>
              </a:spcBef>
              <a:spcAft>
                <a:spcPts val="600"/>
              </a:spcAft>
            </a:pPr>
            <a:r>
              <a:rPr lang="ja-JP" altLang="en-US" sz="2400" dirty="0">
                <a:solidFill>
                  <a:srgbClr val="FF0000"/>
                </a:solidFill>
                <a:latin typeface="AR丸ゴシック体E" panose="020F0909000000000000" pitchFamily="49" charset="-128"/>
                <a:ea typeface="AR丸ゴシック体E" panose="020F0909000000000000" pitchFamily="49" charset="-128"/>
                <a:cs typeface="Meiryo" charset="-128"/>
              </a:rPr>
              <a:t>２０２５年１２月　第５６号</a:t>
            </a: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12" y="1534539"/>
            <a:ext cx="4686300" cy="292608"/>
          </a:xfrm>
          <a:prstGeom prst="rect">
            <a:avLst/>
          </a:prstGeom>
        </p:spPr>
      </p:pic>
      <p:sp>
        <p:nvSpPr>
          <p:cNvPr id="15" name="テキスト ボックス 14"/>
          <p:cNvSpPr txBox="1"/>
          <p:nvPr/>
        </p:nvSpPr>
        <p:spPr>
          <a:xfrm>
            <a:off x="477674" y="1569588"/>
            <a:ext cx="4040133" cy="321242"/>
          </a:xfrm>
          <a:prstGeom prst="rect">
            <a:avLst/>
          </a:prstGeom>
          <a:noFill/>
        </p:spPr>
        <p:txBody>
          <a:bodyPr wrap="square" rtlCol="0">
            <a:spAutoFit/>
          </a:bodyPr>
          <a:lstStyle/>
          <a:p>
            <a:pPr>
              <a:lnSpc>
                <a:spcPts val="1700"/>
              </a:lnSpc>
              <a:spcBef>
                <a:spcPts val="600"/>
              </a:spcBef>
              <a:spcAft>
                <a:spcPts val="600"/>
              </a:spcAft>
            </a:pPr>
            <a:r>
              <a:rPr lang="ja-JP" altLang="en-US" sz="1600" b="1" dirty="0">
                <a:solidFill>
                  <a:schemeClr val="bg1"/>
                </a:solidFill>
                <a:latin typeface="Meiryo" charset="-128"/>
                <a:ea typeface="Meiryo" charset="-128"/>
                <a:cs typeface="Meiryo" charset="-128"/>
              </a:rPr>
              <a:t>ご挨拶</a:t>
            </a:r>
            <a:r>
              <a:rPr lang="ja-JP" altLang="en-US" sz="1700" b="1" dirty="0">
                <a:solidFill>
                  <a:schemeClr val="bg1"/>
                </a:solidFill>
                <a:latin typeface="Meiryo" charset="-128"/>
                <a:ea typeface="Meiryo" charset="-128"/>
                <a:cs typeface="Meiryo" charset="-128"/>
              </a:rPr>
              <a:t>　</a:t>
            </a:r>
            <a:endParaRPr lang="en-US" altLang="ja-JP" sz="1700" b="1" dirty="0">
              <a:solidFill>
                <a:schemeClr val="bg1"/>
              </a:solidFill>
              <a:latin typeface="Meiryo" charset="-128"/>
              <a:ea typeface="Meiryo" charset="-128"/>
              <a:cs typeface="Meiryo" charset="-128"/>
            </a:endParaRPr>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97" y="6688249"/>
            <a:ext cx="7205472" cy="146304"/>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5362" y="4738002"/>
            <a:ext cx="153479" cy="5870389"/>
          </a:xfrm>
          <a:prstGeom prst="rect">
            <a:avLst/>
          </a:prstGeom>
        </p:spPr>
      </p:pic>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712" y="6975728"/>
            <a:ext cx="6415799" cy="288036"/>
          </a:xfrm>
          <a:prstGeom prst="rect">
            <a:avLst/>
          </a:prstGeom>
        </p:spPr>
      </p:pic>
      <p:pic>
        <p:nvPicPr>
          <p:cNvPr id="8" name="図プレースホルダー 7">
            <a:extLst>
              <a:ext uri="{FF2B5EF4-FFF2-40B4-BE49-F238E27FC236}">
                <a16:creationId xmlns:a16="http://schemas.microsoft.com/office/drawing/2014/main" id="{2E1E8728-A7A6-46F7-9D45-07B6F54C60B6}"/>
              </a:ext>
            </a:extLst>
          </p:cNvPr>
          <p:cNvPicPr>
            <a:picLocks noGrp="1" noChangeAspect="1"/>
          </p:cNvPicPr>
          <p:nvPr>
            <p:ph type="pic" sz="quarter" idx="10"/>
          </p:nvPr>
        </p:nvPicPr>
        <p:blipFill>
          <a:blip r:embed="rId7"/>
          <a:srcRect l="538" r="538"/>
          <a:stretch/>
        </p:blipFill>
        <p:spPr>
          <a:xfrm>
            <a:off x="5127166" y="3208054"/>
            <a:ext cx="2042319" cy="2064554"/>
          </a:xfrm>
        </p:spPr>
      </p:pic>
      <p:sp>
        <p:nvSpPr>
          <p:cNvPr id="28" name="テキスト ボックス 27"/>
          <p:cNvSpPr txBox="1"/>
          <p:nvPr/>
        </p:nvSpPr>
        <p:spPr>
          <a:xfrm>
            <a:off x="1073581" y="32742"/>
            <a:ext cx="5547958" cy="1015663"/>
          </a:xfrm>
          <a:prstGeom prst="rect">
            <a:avLst/>
          </a:prstGeom>
          <a:noFill/>
        </p:spPr>
        <p:txBody>
          <a:bodyPr wrap="square" rtlCol="0">
            <a:spAutoFit/>
          </a:bodyPr>
          <a:lstStyle/>
          <a:p>
            <a:r>
              <a:rPr lang="ja-JP" altLang="en-US" sz="6000" b="1" dirty="0">
                <a:solidFill>
                  <a:srgbClr val="FFC000"/>
                </a:solidFill>
                <a:latin typeface="AR丸ゴシック体E" panose="020F0909000000000000" pitchFamily="49" charset="-128"/>
                <a:ea typeface="AR丸ゴシック体E" panose="020F0909000000000000" pitchFamily="49" charset="-128"/>
              </a:rPr>
              <a:t>ゆとりある通信</a:t>
            </a:r>
            <a:endParaRPr kumimoji="1" lang="ja-JP" altLang="en-US" sz="6000" b="1" dirty="0">
              <a:solidFill>
                <a:srgbClr val="FFC000"/>
              </a:solidFill>
              <a:latin typeface="AR丸ゴシック体E" panose="020F0909000000000000" pitchFamily="49" charset="-128"/>
              <a:ea typeface="AR丸ゴシック体E" panose="020F0909000000000000" pitchFamily="49" charset="-128"/>
            </a:endParaRPr>
          </a:p>
        </p:txBody>
      </p:sp>
      <p:sp>
        <p:nvSpPr>
          <p:cNvPr id="10" name="テキスト ボックス 9">
            <a:extLst>
              <a:ext uri="{FF2B5EF4-FFF2-40B4-BE49-F238E27FC236}">
                <a16:creationId xmlns:a16="http://schemas.microsoft.com/office/drawing/2014/main" id="{A5829EBB-7A7C-48B2-AB21-8E175CE916B6}"/>
              </a:ext>
            </a:extLst>
          </p:cNvPr>
          <p:cNvSpPr txBox="1"/>
          <p:nvPr/>
        </p:nvSpPr>
        <p:spPr>
          <a:xfrm>
            <a:off x="5104012" y="2498809"/>
            <a:ext cx="2052224" cy="646331"/>
          </a:xfrm>
          <a:prstGeom prst="rect">
            <a:avLst/>
          </a:prstGeom>
          <a:noFill/>
        </p:spPr>
        <p:txBody>
          <a:bodyPr wrap="square" rtlCol="0">
            <a:spAutoFit/>
          </a:bodyPr>
          <a:lstStyle/>
          <a:p>
            <a:pPr algn="ctr"/>
            <a:r>
              <a:rPr lang="ja-JP" altLang="en-US" sz="1200" dirty="0">
                <a:latin typeface="AR丸ゴシック体E" panose="020F0909000000000000" pitchFamily="49" charset="-128"/>
                <a:ea typeface="AR丸ゴシック体E" panose="020F0909000000000000" pitchFamily="49" charset="-128"/>
              </a:rPr>
              <a:t>ゆとりある</a:t>
            </a: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マスコットキャラクター</a:t>
            </a: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ゆとりん</a:t>
            </a:r>
            <a:endParaRPr lang="en-US" altLang="ja-JP" sz="1200" dirty="0">
              <a:latin typeface="AR丸ゴシック体E" panose="020F0909000000000000" pitchFamily="49" charset="-128"/>
              <a:ea typeface="AR丸ゴシック体E" panose="020F0909000000000000" pitchFamily="49" charset="-128"/>
            </a:endParaRPr>
          </a:p>
        </p:txBody>
      </p:sp>
      <p:sp>
        <p:nvSpPr>
          <p:cNvPr id="3" name="テキスト ボックス 2">
            <a:extLst>
              <a:ext uri="{FF2B5EF4-FFF2-40B4-BE49-F238E27FC236}">
                <a16:creationId xmlns:a16="http://schemas.microsoft.com/office/drawing/2014/main" id="{5DBD621C-4EBE-4423-89EB-9E2200D693AB}"/>
              </a:ext>
            </a:extLst>
          </p:cNvPr>
          <p:cNvSpPr txBox="1"/>
          <p:nvPr/>
        </p:nvSpPr>
        <p:spPr>
          <a:xfrm>
            <a:off x="417712" y="1900836"/>
            <a:ext cx="4390710" cy="5062924"/>
          </a:xfrm>
          <a:prstGeom prst="rect">
            <a:avLst/>
          </a:prstGeom>
          <a:noFill/>
        </p:spPr>
        <p:txBody>
          <a:bodyPr wrap="square" rtlCol="0">
            <a:spAutoFit/>
          </a:bodyPr>
          <a:lstStyle/>
          <a:p>
            <a:r>
              <a:rPr lang="ja-JP" altLang="en-US" sz="1200" dirty="0">
                <a:latin typeface="AR丸ゴシック体E" panose="020F0909000000000000" pitchFamily="49" charset="-128"/>
                <a:ea typeface="AR丸ゴシック体E" panose="020F0909000000000000" pitchFamily="49" charset="-128"/>
              </a:rPr>
              <a:t>皆さまこんにちは！</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２０２５年も本当に残りわずかとなりました。</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詳細なご挨拶は３ページ目にてすることにしますが、</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１年間本当にありがとうございました。</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団体としても、居場所としても、少しの間おやすみを</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いただくことになりますが、団体スタッフ一同ゆっくりと</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リフレッシュする機会に出来ればと考えています。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不登校児童においても、ひと時の安らぎとなれば</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いいのですが、一方で「帰省」や「親戚等の集まり」が</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負担になってくるケースも見られます。</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普段とは違う環境は子どもたちにとって、良くも悪くも</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刺激的なことがありますので、保護者としては少しでも</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気にかけた方がいいかもしれませんね。</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クリスマスからお正月まであっという間に駆け抜けるこの</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季節ですが、引き続き感染症等の流行は続くと</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思われますので、心身の健康を大切にしていきましょう。</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みなさま素敵な年末年始を過ごせたらいいですね。</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良いお年をお迎えください。</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特定非営利活動法人ゆとりある</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理事長　久下沼 諒</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endParaRPr lang="en-US" altLang="ja-JP" sz="1100" dirty="0">
              <a:latin typeface="AR丸ゴシック体E" panose="020F0909000000000000" pitchFamily="49" charset="-128"/>
              <a:ea typeface="AR丸ゴシック体E" panose="020F0909000000000000" pitchFamily="49" charset="-128"/>
            </a:endParaRPr>
          </a:p>
        </p:txBody>
      </p:sp>
      <p:sp>
        <p:nvSpPr>
          <p:cNvPr id="7" name="テキスト ボックス 6">
            <a:extLst>
              <a:ext uri="{FF2B5EF4-FFF2-40B4-BE49-F238E27FC236}">
                <a16:creationId xmlns:a16="http://schemas.microsoft.com/office/drawing/2014/main" id="{7A8EB3F7-E9E8-DE0A-AE21-D97F1DFEFA11}"/>
              </a:ext>
            </a:extLst>
          </p:cNvPr>
          <p:cNvSpPr txBox="1"/>
          <p:nvPr/>
        </p:nvSpPr>
        <p:spPr>
          <a:xfrm>
            <a:off x="456158" y="7380870"/>
            <a:ext cx="6588150" cy="1938992"/>
          </a:xfrm>
          <a:prstGeom prst="rect">
            <a:avLst/>
          </a:prstGeom>
          <a:noFill/>
        </p:spPr>
        <p:txBody>
          <a:bodyPr wrap="square" rtlCol="0">
            <a:spAutoFit/>
          </a:bodyPr>
          <a:lstStyle/>
          <a:p>
            <a:r>
              <a:rPr lang="ja-JP" altLang="en-US" sz="1200" dirty="0">
                <a:latin typeface="AR丸ゴシック体E" panose="020F0909000000000000" pitchFamily="49" charset="-128"/>
                <a:ea typeface="AR丸ゴシック体E" panose="020F0909000000000000" pitchFamily="49" charset="-128"/>
              </a:rPr>
              <a:t>先月号でもお知らせしましたが、団体及び居場所</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いまごこち</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は</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年末年始におやすみをいただきます。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solidFill>
                  <a:srgbClr val="FF0000"/>
                </a:solidFill>
                <a:latin typeface="AR丸ゴシック体E" panose="020F0909000000000000" pitchFamily="49" charset="-128"/>
                <a:ea typeface="AR丸ゴシック体E" panose="020F0909000000000000" pitchFamily="49" charset="-128"/>
              </a:rPr>
              <a:t>２０２５年の活動は１２月２６日</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金曜日</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まで、</a:t>
            </a:r>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r>
              <a:rPr lang="ja-JP" altLang="en-US" sz="1200" dirty="0">
                <a:solidFill>
                  <a:srgbClr val="FF0000"/>
                </a:solidFill>
                <a:latin typeface="AR丸ゴシック体E" panose="020F0909000000000000" pitchFamily="49" charset="-128"/>
                <a:ea typeface="AR丸ゴシック体E" panose="020F0909000000000000" pitchFamily="49" charset="-128"/>
              </a:rPr>
              <a:t>２０２６年の活動は１月５日</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月曜日</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から開始いたします。</a:t>
            </a:r>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r>
              <a:rPr lang="ja-JP" altLang="en-US" sz="1200" dirty="0">
                <a:solidFill>
                  <a:srgbClr val="FF0000"/>
                </a:solidFill>
                <a:latin typeface="AR丸ゴシック体E" panose="020F0909000000000000" pitchFamily="49" charset="-128"/>
                <a:ea typeface="AR丸ゴシック体E" panose="020F0909000000000000" pitchFamily="49" charset="-128"/>
              </a:rPr>
              <a:t>　　　　　　　　　　　　　　　　　　　　　　　　</a:t>
            </a:r>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r>
              <a:rPr lang="ja-JP" altLang="en-US" sz="1200" dirty="0">
                <a:solidFill>
                  <a:srgbClr val="FF0000"/>
                </a:solidFill>
                <a:latin typeface="AR丸ゴシック体E" panose="020F0909000000000000" pitchFamily="49" charset="-128"/>
                <a:ea typeface="AR丸ゴシック体E" panose="020F0909000000000000" pitchFamily="49" charset="-128"/>
              </a:rPr>
              <a:t>　</a:t>
            </a:r>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r>
              <a:rPr lang="ja-JP" altLang="en-US" sz="1200" dirty="0">
                <a:solidFill>
                  <a:srgbClr val="FF0000"/>
                </a:solidFill>
                <a:latin typeface="AR丸ゴシック体E" panose="020F0909000000000000" pitchFamily="49" charset="-128"/>
                <a:ea typeface="AR丸ゴシック体E" panose="020F0909000000000000" pitchFamily="49" charset="-128"/>
              </a:rPr>
              <a:t>　　　　　　　　　　　　　　　　　　　　　　　　</a:t>
            </a:r>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p:txBody>
      </p:sp>
      <p:sp>
        <p:nvSpPr>
          <p:cNvPr id="2" name="テキスト ボックス 1">
            <a:extLst>
              <a:ext uri="{FF2B5EF4-FFF2-40B4-BE49-F238E27FC236}">
                <a16:creationId xmlns:a16="http://schemas.microsoft.com/office/drawing/2014/main" id="{A207C898-0EF9-2198-D0D0-C61608ED822A}"/>
              </a:ext>
            </a:extLst>
          </p:cNvPr>
          <p:cNvSpPr txBox="1"/>
          <p:nvPr/>
        </p:nvSpPr>
        <p:spPr>
          <a:xfrm>
            <a:off x="498893" y="6990539"/>
            <a:ext cx="6361116" cy="310341"/>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chemeClr val="bg1"/>
                </a:solidFill>
                <a:latin typeface="Meiryo" charset="-128"/>
                <a:ea typeface="Meiryo" charset="-128"/>
                <a:cs typeface="Meiryo" charset="-128"/>
              </a:rPr>
              <a:t>ゆとりある</a:t>
            </a:r>
            <a:r>
              <a:rPr lang="en-US" altLang="ja-JP" sz="1400" b="1" dirty="0">
                <a:solidFill>
                  <a:schemeClr val="bg1"/>
                </a:solidFill>
                <a:latin typeface="Meiryo" charset="-128"/>
                <a:ea typeface="Meiryo" charset="-128"/>
                <a:cs typeface="Meiryo" charset="-128"/>
              </a:rPr>
              <a:t>&amp;『</a:t>
            </a:r>
            <a:r>
              <a:rPr lang="ja-JP" altLang="en-US" sz="1400" b="1" dirty="0">
                <a:solidFill>
                  <a:schemeClr val="bg1"/>
                </a:solidFill>
                <a:latin typeface="Meiryo" charset="-128"/>
                <a:ea typeface="Meiryo" charset="-128"/>
                <a:cs typeface="Meiryo" charset="-128"/>
              </a:rPr>
              <a:t>いまごこち</a:t>
            </a:r>
            <a:r>
              <a:rPr lang="en-US" altLang="ja-JP" sz="1400" b="1" dirty="0">
                <a:solidFill>
                  <a:schemeClr val="bg1"/>
                </a:solidFill>
                <a:latin typeface="Meiryo" charset="-128"/>
                <a:ea typeface="Meiryo" charset="-128"/>
                <a:cs typeface="Meiryo" charset="-128"/>
              </a:rPr>
              <a:t>』</a:t>
            </a:r>
            <a:r>
              <a:rPr lang="ja-JP" altLang="en-US" sz="1400" b="1" dirty="0">
                <a:solidFill>
                  <a:schemeClr val="bg1"/>
                </a:solidFill>
                <a:latin typeface="Meiryo" charset="-128"/>
                <a:ea typeface="Meiryo" charset="-128"/>
                <a:cs typeface="Meiryo" charset="-128"/>
              </a:rPr>
              <a:t>年末年始休暇のお知らせ</a:t>
            </a:r>
            <a:endParaRPr lang="en-US" altLang="ja-JP" sz="1400" b="1" dirty="0">
              <a:solidFill>
                <a:schemeClr val="bg1"/>
              </a:solidFill>
              <a:latin typeface="Meiryo" charset="-128"/>
              <a:ea typeface="Meiryo" charset="-128"/>
              <a:cs typeface="Meiryo" charset="-128"/>
            </a:endParaRPr>
          </a:p>
        </p:txBody>
      </p:sp>
      <p:pic>
        <p:nvPicPr>
          <p:cNvPr id="6" name="図 5" descr="建物の壁に取り付けられた店の看板の文字&#10;&#10;AI 生成コンテンツは誤りを含む可能性があります。">
            <a:extLst>
              <a:ext uri="{FF2B5EF4-FFF2-40B4-BE49-F238E27FC236}">
                <a16:creationId xmlns:a16="http://schemas.microsoft.com/office/drawing/2014/main" id="{BA070138-CAFD-1921-E00F-8FF66FA5CB94}"/>
              </a:ext>
            </a:extLst>
          </p:cNvPr>
          <p:cNvPicPr>
            <a:picLocks noChangeAspect="1"/>
          </p:cNvPicPr>
          <p:nvPr/>
        </p:nvPicPr>
        <p:blipFill>
          <a:blip r:embed="rId8"/>
          <a:stretch>
            <a:fillRect/>
          </a:stretch>
        </p:blipFill>
        <p:spPr>
          <a:xfrm>
            <a:off x="580444" y="8459330"/>
            <a:ext cx="3410370" cy="1918332"/>
          </a:xfrm>
          <a:prstGeom prst="rect">
            <a:avLst/>
          </a:prstGeom>
        </p:spPr>
      </p:pic>
      <p:sp>
        <p:nvSpPr>
          <p:cNvPr id="5" name="テキスト ボックス 4">
            <a:extLst>
              <a:ext uri="{FF2B5EF4-FFF2-40B4-BE49-F238E27FC236}">
                <a16:creationId xmlns:a16="http://schemas.microsoft.com/office/drawing/2014/main" id="{12A28DFC-1B34-243C-DCCC-5E1F60B8B295}"/>
              </a:ext>
            </a:extLst>
          </p:cNvPr>
          <p:cNvSpPr txBox="1"/>
          <p:nvPr/>
        </p:nvSpPr>
        <p:spPr>
          <a:xfrm>
            <a:off x="4147045" y="8797519"/>
            <a:ext cx="3205924" cy="1569660"/>
          </a:xfrm>
          <a:prstGeom prst="rect">
            <a:avLst/>
          </a:prstGeom>
          <a:noFill/>
        </p:spPr>
        <p:txBody>
          <a:bodyPr wrap="square" rtlCol="0">
            <a:spAutoFit/>
          </a:bodyPr>
          <a:lstStyle/>
          <a:p>
            <a:r>
              <a:rPr lang="ja-JP" altLang="en-US" sz="1200" dirty="0">
                <a:latin typeface="AR丸ゴシック体E" panose="020F0909000000000000" pitchFamily="49" charset="-128"/>
                <a:ea typeface="AR丸ゴシック体E" panose="020F0909000000000000" pitchFamily="49" charset="-128"/>
              </a:rPr>
              <a:t>年末年始期間においては</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ゆとりある事務所は開所しないほか、</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メール等の連絡につきましても</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返信は原則１月５日以降となります。　　　　　　　　　　　　　</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　</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ご理解の程よろしくお願いいたします。　　　　　　　　　　　　　　　　　　　　　</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p:txBody>
      </p:sp>
    </p:spTree>
    <p:extLst>
      <p:ext uri="{BB962C8B-B14F-4D97-AF65-F5344CB8AC3E}">
        <p14:creationId xmlns:p14="http://schemas.microsoft.com/office/powerpoint/2010/main" val="17612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87" y="296141"/>
            <a:ext cx="6922008" cy="10394593"/>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05" y="398662"/>
            <a:ext cx="4686300" cy="292608"/>
          </a:xfrm>
          <a:prstGeom prst="rect">
            <a:avLst/>
          </a:prstGeom>
        </p:spPr>
      </p:pic>
      <p:sp>
        <p:nvSpPr>
          <p:cNvPr id="10" name="テキスト ボックス 9">
            <a:extLst>
              <a:ext uri="{FF2B5EF4-FFF2-40B4-BE49-F238E27FC236}">
                <a16:creationId xmlns:a16="http://schemas.microsoft.com/office/drawing/2014/main" id="{52385899-3A1D-47FF-AC56-7E577F968F3D}"/>
              </a:ext>
            </a:extLst>
          </p:cNvPr>
          <p:cNvSpPr txBox="1"/>
          <p:nvPr/>
        </p:nvSpPr>
        <p:spPr>
          <a:xfrm>
            <a:off x="422605" y="736133"/>
            <a:ext cx="6656851" cy="338554"/>
          </a:xfrm>
          <a:prstGeom prst="rect">
            <a:avLst/>
          </a:prstGeom>
          <a:noFill/>
        </p:spPr>
        <p:txBody>
          <a:bodyPr wrap="square" rtlCol="0">
            <a:spAutoFit/>
          </a:bodyPr>
          <a:lstStyle/>
          <a:p>
            <a:pPr algn="ctr"/>
            <a:r>
              <a:rPr kumimoji="1" lang="ja-JP" altLang="en-US" sz="1600" dirty="0">
                <a:latin typeface="AR P丸ゴシック体E" panose="020F0900000000000000" pitchFamily="50" charset="-128"/>
                <a:ea typeface="AR P丸ゴシック体E" panose="020F0900000000000000" pitchFamily="50" charset="-128"/>
              </a:rPr>
              <a:t>　</a:t>
            </a:r>
            <a:endParaRPr kumimoji="1" lang="en-US" altLang="ja-JP" sz="1000" dirty="0">
              <a:latin typeface="AR P丸ゴシック体E" panose="020F0900000000000000" pitchFamily="50" charset="-128"/>
              <a:ea typeface="AR P丸ゴシック体E" panose="020F0900000000000000" pitchFamily="50" charset="-128"/>
            </a:endParaRPr>
          </a:p>
        </p:txBody>
      </p:sp>
      <p:sp>
        <p:nvSpPr>
          <p:cNvPr id="38" name="テキスト ボックス 37">
            <a:extLst>
              <a:ext uri="{FF2B5EF4-FFF2-40B4-BE49-F238E27FC236}">
                <a16:creationId xmlns:a16="http://schemas.microsoft.com/office/drawing/2014/main" id="{456C400A-80A7-49E2-84DE-051C9F899374}"/>
              </a:ext>
            </a:extLst>
          </p:cNvPr>
          <p:cNvSpPr txBox="1"/>
          <p:nvPr/>
        </p:nvSpPr>
        <p:spPr>
          <a:xfrm>
            <a:off x="2889499" y="9809011"/>
            <a:ext cx="4763644" cy="430887"/>
          </a:xfrm>
          <a:prstGeom prst="rect">
            <a:avLst/>
          </a:prstGeom>
          <a:noFill/>
        </p:spPr>
        <p:txBody>
          <a:bodyPr wrap="square">
            <a:spAutoFit/>
          </a:bodyPr>
          <a:lstStyle/>
          <a:p>
            <a:br>
              <a:rPr lang="en-US" altLang="ja-JP" sz="1100" dirty="0">
                <a:latin typeface="AR P丸ゴシック体E" panose="020F0900000000000000" pitchFamily="50" charset="-128"/>
                <a:ea typeface="AR P丸ゴシック体E" panose="020F0900000000000000" pitchFamily="50" charset="-128"/>
              </a:rPr>
            </a:br>
            <a:endParaRPr lang="en-US" altLang="ja-JP" sz="1100" dirty="0">
              <a:latin typeface="AR P丸ゴシック体E" panose="020F0900000000000000" pitchFamily="50" charset="-128"/>
              <a:ea typeface="AR P丸ゴシック体E" panose="020F0900000000000000" pitchFamily="50" charset="-128"/>
            </a:endParaRPr>
          </a:p>
        </p:txBody>
      </p:sp>
      <p:sp>
        <p:nvSpPr>
          <p:cNvPr id="17" name="テキスト ボックス 16">
            <a:extLst>
              <a:ext uri="{FF2B5EF4-FFF2-40B4-BE49-F238E27FC236}">
                <a16:creationId xmlns:a16="http://schemas.microsoft.com/office/drawing/2014/main" id="{7C969DE4-4C3C-4EB3-89FA-004BCE9A02D9}"/>
              </a:ext>
            </a:extLst>
          </p:cNvPr>
          <p:cNvSpPr txBox="1"/>
          <p:nvPr/>
        </p:nvSpPr>
        <p:spPr>
          <a:xfrm>
            <a:off x="5623255" y="9701288"/>
            <a:ext cx="2462190" cy="369332"/>
          </a:xfrm>
          <a:prstGeom prst="rect">
            <a:avLst/>
          </a:prstGeom>
          <a:noFill/>
        </p:spPr>
        <p:txBody>
          <a:bodyPr wrap="square" rtlCol="0">
            <a:spAutoFit/>
          </a:bodyPr>
          <a:lstStyle/>
          <a:p>
            <a:r>
              <a:rPr kumimoji="1" lang="ja-JP" altLang="en-US" dirty="0">
                <a:latin typeface="AR P丸ゴシック体E" panose="020F0900000000000000" pitchFamily="50" charset="-128"/>
                <a:ea typeface="AR P丸ゴシック体E" panose="020F0900000000000000" pitchFamily="50" charset="-128"/>
              </a:rPr>
              <a:t>　</a:t>
            </a:r>
          </a:p>
        </p:txBody>
      </p:sp>
      <p:pic>
        <p:nvPicPr>
          <p:cNvPr id="16" name="図 15">
            <a:extLst>
              <a:ext uri="{FF2B5EF4-FFF2-40B4-BE49-F238E27FC236}">
                <a16:creationId xmlns:a16="http://schemas.microsoft.com/office/drawing/2014/main" id="{AC6EB724-103C-4CD3-836F-B50322A80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87" y="5674572"/>
            <a:ext cx="4875781" cy="292608"/>
          </a:xfrm>
          <a:prstGeom prst="rect">
            <a:avLst/>
          </a:prstGeom>
        </p:spPr>
      </p:pic>
      <p:sp>
        <p:nvSpPr>
          <p:cNvPr id="46" name="テキスト ボックス 45">
            <a:extLst>
              <a:ext uri="{FF2B5EF4-FFF2-40B4-BE49-F238E27FC236}">
                <a16:creationId xmlns:a16="http://schemas.microsoft.com/office/drawing/2014/main" id="{AD23E3F2-70C0-244F-FC49-6703A00AB91B}"/>
              </a:ext>
            </a:extLst>
          </p:cNvPr>
          <p:cNvSpPr txBox="1"/>
          <p:nvPr/>
        </p:nvSpPr>
        <p:spPr>
          <a:xfrm>
            <a:off x="454078" y="415600"/>
            <a:ext cx="4623354" cy="310341"/>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chemeClr val="bg1"/>
                </a:solidFill>
                <a:latin typeface="Meiryo" charset="-128"/>
                <a:ea typeface="Meiryo" charset="-128"/>
                <a:cs typeface="Meiryo" charset="-128"/>
              </a:rPr>
              <a:t>ゆとりあるカレンダー　～２０２６年１月～</a:t>
            </a:r>
            <a:endParaRPr lang="en-US" altLang="ja-JP" sz="1400" b="1" dirty="0">
              <a:solidFill>
                <a:schemeClr val="bg1"/>
              </a:solidFill>
              <a:latin typeface="Meiryo" charset="-128"/>
              <a:ea typeface="Meiryo" charset="-128"/>
              <a:cs typeface="Meiryo" charset="-128"/>
            </a:endParaRPr>
          </a:p>
        </p:txBody>
      </p:sp>
      <p:sp>
        <p:nvSpPr>
          <p:cNvPr id="47" name="テキスト ボックス 46">
            <a:extLst>
              <a:ext uri="{FF2B5EF4-FFF2-40B4-BE49-F238E27FC236}">
                <a16:creationId xmlns:a16="http://schemas.microsoft.com/office/drawing/2014/main" id="{35C8851D-D860-A602-F6C8-276185F5FF22}"/>
              </a:ext>
            </a:extLst>
          </p:cNvPr>
          <p:cNvSpPr txBox="1"/>
          <p:nvPr/>
        </p:nvSpPr>
        <p:spPr>
          <a:xfrm>
            <a:off x="477288" y="5674572"/>
            <a:ext cx="4576934" cy="310341"/>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chemeClr val="bg1"/>
                </a:solidFill>
                <a:latin typeface="Meiryo" charset="-128"/>
                <a:ea typeface="Meiryo" charset="-128"/>
                <a:cs typeface="Meiryo" charset="-128"/>
              </a:rPr>
              <a:t>１月の居場所スケジュール！</a:t>
            </a:r>
            <a:r>
              <a:rPr lang="en-US" altLang="ja-JP" sz="1400" b="1" dirty="0">
                <a:solidFill>
                  <a:schemeClr val="bg1"/>
                </a:solidFill>
                <a:latin typeface="Meiryo" charset="-128"/>
                <a:ea typeface="Meiryo" charset="-128"/>
                <a:cs typeface="Meiryo" charset="-128"/>
              </a:rPr>
              <a:t>&amp; </a:t>
            </a:r>
            <a:r>
              <a:rPr lang="ja-JP" altLang="en-US" sz="1400" b="1" dirty="0">
                <a:solidFill>
                  <a:schemeClr val="bg1"/>
                </a:solidFill>
                <a:latin typeface="Meiryo" charset="-128"/>
                <a:ea typeface="Meiryo" charset="-128"/>
                <a:cs typeface="Meiryo" charset="-128"/>
              </a:rPr>
              <a:t>お知らせ</a:t>
            </a:r>
            <a:endParaRPr lang="en-US" altLang="ja-JP" sz="1400" b="1" dirty="0">
              <a:solidFill>
                <a:schemeClr val="bg1"/>
              </a:solidFill>
              <a:latin typeface="Meiryo" charset="-128"/>
              <a:ea typeface="Meiryo" charset="-128"/>
              <a:cs typeface="Meiryo" charset="-128"/>
            </a:endParaRPr>
          </a:p>
        </p:txBody>
      </p:sp>
      <p:sp>
        <p:nvSpPr>
          <p:cNvPr id="48" name="テキスト ボックス 47">
            <a:extLst>
              <a:ext uri="{FF2B5EF4-FFF2-40B4-BE49-F238E27FC236}">
                <a16:creationId xmlns:a16="http://schemas.microsoft.com/office/drawing/2014/main" id="{CF6CAB08-F496-9EE2-B771-EDE5F7EBE980}"/>
              </a:ext>
            </a:extLst>
          </p:cNvPr>
          <p:cNvSpPr txBox="1"/>
          <p:nvPr/>
        </p:nvSpPr>
        <p:spPr>
          <a:xfrm>
            <a:off x="457584" y="5999984"/>
            <a:ext cx="6684773" cy="5139869"/>
          </a:xfrm>
          <a:prstGeom prst="rect">
            <a:avLst/>
          </a:prstGeom>
          <a:noFill/>
        </p:spPr>
        <p:txBody>
          <a:bodyPr wrap="square">
            <a:spAutoFit/>
          </a:bodyPr>
          <a:lstStyle/>
          <a:p>
            <a:r>
              <a:rPr lang="ja-JP" altLang="en-US" sz="1200" dirty="0">
                <a:latin typeface="AR丸ゴシック体E" panose="020F0909000000000000" pitchFamily="49" charset="-128"/>
                <a:ea typeface="AR丸ゴシック体E" panose="020F0909000000000000" pitchFamily="49" charset="-128"/>
              </a:rPr>
              <a:t>不登校の子どもたちの居場所</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いまごこち</a:t>
            </a:r>
            <a:r>
              <a:rPr lang="en-US" altLang="ja-JP" sz="1200" dirty="0">
                <a:solidFill>
                  <a:srgbClr val="FF0000"/>
                </a:solidFill>
                <a:latin typeface="AR丸ゴシック体E" panose="020F0909000000000000" pitchFamily="49" charset="-128"/>
                <a:ea typeface="AR丸ゴシック体E" panose="020F0909000000000000" pitchFamily="49" charset="-128"/>
              </a:rPr>
              <a:t>』</a:t>
            </a: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毎週月曜日</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５日・１９日・２６日</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　☆計３日開設</a:t>
            </a:r>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🏀🎾いずれの日程も午後に体育館での活動を行います🎾🏀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毎週水曜日</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７日・１４日・２１日・２８日</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　☆計４日開設</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毎週金曜日</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９日・１６日・２３日・３０日</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　☆計４日開設　　</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🍳いずれの日程も「調理の時間」を実施します🍳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☆１月は月間１１日の開設です☆</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solidFill>
                  <a:srgbClr val="FF0000"/>
                </a:solidFill>
                <a:latin typeface="AR丸ゴシック体E" panose="020F0909000000000000" pitchFamily="49" charset="-128"/>
                <a:ea typeface="AR丸ゴシック体E" panose="020F0909000000000000" pitchFamily="49" charset="-128"/>
              </a:rPr>
              <a:t>☆年末年始休暇があります！１ページ目もご確認ください☆</a:t>
            </a:r>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r>
              <a:rPr lang="ja-JP" altLang="en-US" sz="1200" dirty="0">
                <a:solidFill>
                  <a:srgbClr val="FF0000"/>
                </a:solidFill>
                <a:latin typeface="AR丸ゴシック体E" panose="020F0909000000000000" pitchFamily="49" charset="-128"/>
                <a:ea typeface="AR丸ゴシック体E" panose="020F0909000000000000" pitchFamily="49" charset="-128"/>
              </a:rPr>
              <a:t>いずれも１０：００～１６：００の開設です！</a:t>
            </a:r>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☆４ページ目に記載の通り、</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　通常プラン２５，０００円・月４回プラン１５，０００円で登録制となっておりますが、</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　上記の利用料につきまして、</a:t>
            </a:r>
            <a:r>
              <a:rPr lang="ja-JP" altLang="en-US" sz="1200" dirty="0">
                <a:solidFill>
                  <a:srgbClr val="FF0000"/>
                </a:solidFill>
                <a:latin typeface="AR丸ゴシック体E" panose="020F0909000000000000" pitchFamily="49" charset="-128"/>
                <a:ea typeface="AR丸ゴシック体E" panose="020F0909000000000000" pitchFamily="49" charset="-128"/>
              </a:rPr>
              <a:t>東京都からの助成金が設定されております</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前年度より継続</a:t>
            </a:r>
            <a:r>
              <a:rPr lang="en-US" altLang="ja-JP" sz="1200" dirty="0">
                <a:latin typeface="AR丸ゴシック体E" panose="020F0909000000000000" pitchFamily="49" charset="-128"/>
                <a:ea typeface="AR丸ゴシック体E" panose="020F0909000000000000" pitchFamily="49" charset="-128"/>
              </a:rPr>
              <a:t>)</a:t>
            </a: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solidFill>
                  <a:srgbClr val="FF0000"/>
                </a:solidFill>
                <a:latin typeface="AR丸ゴシック体E" panose="020F0909000000000000" pitchFamily="49" charset="-128"/>
                <a:ea typeface="AR丸ゴシック体E" panose="020F0909000000000000" pitchFamily="49" charset="-128"/>
              </a:rPr>
              <a:t>　最大２０，０００円／１ヶ月の助成が受けられる可能性</a:t>
            </a:r>
            <a:r>
              <a:rPr lang="ja-JP" altLang="en-US" sz="1200" dirty="0">
                <a:latin typeface="AR丸ゴシック体E" panose="020F0909000000000000" pitchFamily="49" charset="-128"/>
                <a:ea typeface="AR丸ゴシック体E" panose="020F0909000000000000" pitchFamily="49" charset="-128"/>
              </a:rPr>
              <a:t>がありますので、</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　一度下記アドレスまたはＱＲコードからご確認いただければと思います。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000" dirty="0">
                <a:latin typeface="AR丸ゴシック体E" panose="020F0909000000000000" pitchFamily="49" charset="-128"/>
                <a:ea typeface="AR丸ゴシック体E" panose="020F0909000000000000" pitchFamily="49" charset="-128"/>
              </a:rPr>
              <a:t>　</a:t>
            </a:r>
            <a:r>
              <a:rPr lang="en-US" altLang="ja-JP" sz="1000" dirty="0">
                <a:latin typeface="AR丸ゴシック体E" panose="020F0909000000000000" pitchFamily="49" charset="-128"/>
                <a:ea typeface="AR丸ゴシック体E" panose="020F0909000000000000" pitchFamily="49" charset="-128"/>
              </a:rPr>
              <a:t>※</a:t>
            </a:r>
            <a:r>
              <a:rPr lang="ja-JP" altLang="en-US" sz="1000" dirty="0">
                <a:latin typeface="AR丸ゴシック体E" panose="020F0909000000000000" pitchFamily="49" charset="-128"/>
                <a:ea typeface="AR丸ゴシック体E" panose="020F0909000000000000" pitchFamily="49" charset="-128"/>
              </a:rPr>
              <a:t>最大１ヵ月につき２万円の助成が受けられますが、</a:t>
            </a:r>
            <a:endParaRPr lang="en-US" altLang="ja-JP" sz="1000" dirty="0">
              <a:latin typeface="AR丸ゴシック体E" panose="020F0909000000000000" pitchFamily="49" charset="-128"/>
              <a:ea typeface="AR丸ゴシック体E" panose="020F0909000000000000" pitchFamily="49" charset="-128"/>
            </a:endParaRPr>
          </a:p>
          <a:p>
            <a:r>
              <a:rPr lang="ja-JP" altLang="en-US" sz="1000" dirty="0">
                <a:latin typeface="AR丸ゴシック体E" panose="020F0909000000000000" pitchFamily="49" charset="-128"/>
                <a:ea typeface="AR丸ゴシック体E" panose="020F0909000000000000" pitchFamily="49" charset="-128"/>
              </a:rPr>
              <a:t>　　利用額が２万円を下回る場合は実費支給です</a:t>
            </a:r>
            <a:r>
              <a:rPr lang="en-US" altLang="ja-JP" sz="1000" dirty="0">
                <a:latin typeface="AR丸ゴシック体E" panose="020F0909000000000000" pitchFamily="49" charset="-128"/>
                <a:ea typeface="AR丸ゴシック体E" panose="020F0909000000000000" pitchFamily="49" charset="-128"/>
              </a:rPr>
              <a:t>(</a:t>
            </a:r>
            <a:r>
              <a:rPr lang="ja-JP" altLang="en-US" sz="1000" dirty="0">
                <a:latin typeface="AR丸ゴシック体E" panose="020F0909000000000000" pitchFamily="49" charset="-128"/>
                <a:ea typeface="AR丸ゴシック体E" panose="020F0909000000000000" pitchFamily="49" charset="-128"/>
              </a:rPr>
              <a:t>月４回プランの場合</a:t>
            </a:r>
            <a:r>
              <a:rPr lang="en-US" altLang="ja-JP" sz="1000" dirty="0">
                <a:latin typeface="AR丸ゴシック体E" panose="020F0909000000000000" pitchFamily="49" charset="-128"/>
                <a:ea typeface="AR丸ゴシック体E" panose="020F0909000000000000" pitchFamily="49" charset="-128"/>
              </a:rPr>
              <a:t>)</a:t>
            </a:r>
            <a:r>
              <a:rPr lang="ja-JP" altLang="en-US" sz="1000" dirty="0">
                <a:latin typeface="AR丸ゴシック体E" panose="020F0909000000000000" pitchFamily="49" charset="-128"/>
                <a:ea typeface="AR丸ゴシック体E" panose="020F0909000000000000" pitchFamily="49" charset="-128"/>
              </a:rPr>
              <a:t>　　　</a:t>
            </a:r>
            <a:endParaRPr lang="en-US" altLang="ja-JP" sz="1000" dirty="0">
              <a:latin typeface="AR丸ゴシック体E" panose="020F0909000000000000" pitchFamily="49" charset="-128"/>
              <a:ea typeface="AR丸ゴシック体E" panose="020F0909000000000000" pitchFamily="49" charset="-128"/>
            </a:endParaRPr>
          </a:p>
          <a:p>
            <a:r>
              <a:rPr lang="ja-JP" altLang="en-US" sz="1000" dirty="0">
                <a:latin typeface="AR丸ゴシック体E" panose="020F0909000000000000" pitchFamily="49" charset="-128"/>
                <a:ea typeface="AR丸ゴシック体E" panose="020F0909000000000000" pitchFamily="49" charset="-128"/>
              </a:rPr>
              <a:t>　</a:t>
            </a:r>
            <a:r>
              <a:rPr lang="en-US" altLang="ja-JP" sz="1000" dirty="0">
                <a:latin typeface="AR丸ゴシック体E" panose="020F0909000000000000" pitchFamily="49" charset="-128"/>
                <a:ea typeface="AR丸ゴシック体E" panose="020F0909000000000000" pitchFamily="49" charset="-128"/>
              </a:rPr>
              <a:t>※</a:t>
            </a:r>
            <a:r>
              <a:rPr lang="ja-JP" altLang="en-US" sz="1000" dirty="0">
                <a:latin typeface="AR丸ゴシック体E" panose="020F0909000000000000" pitchFamily="49" charset="-128"/>
                <a:ea typeface="AR丸ゴシック体E" panose="020F0909000000000000" pitchFamily="49" charset="-128"/>
              </a:rPr>
              <a:t>対象は東京都在住の方のみとなります　　　　　　　　　　　　　　　　</a:t>
            </a:r>
            <a:endParaRPr lang="en-US" altLang="ja-JP" sz="1000" dirty="0">
              <a:latin typeface="AR丸ゴシック体E" panose="020F0909000000000000" pitchFamily="49" charset="-128"/>
              <a:ea typeface="AR丸ゴシック体E" panose="020F0909000000000000" pitchFamily="49" charset="-128"/>
            </a:endParaRPr>
          </a:p>
          <a:p>
            <a:r>
              <a:rPr lang="ja-JP" altLang="en-US" sz="1000" dirty="0">
                <a:latin typeface="AR丸ゴシック体E" panose="020F0909000000000000" pitchFamily="49" charset="-128"/>
                <a:ea typeface="AR丸ゴシック体E" panose="020F0909000000000000" pitchFamily="49" charset="-128"/>
              </a:rPr>
              <a:t>　</a:t>
            </a:r>
            <a:r>
              <a:rPr lang="en-US" altLang="ja-JP" sz="1000" dirty="0">
                <a:latin typeface="AR丸ゴシック体E" panose="020F0909000000000000" pitchFamily="49" charset="-128"/>
                <a:ea typeface="AR丸ゴシック体E" panose="020F0909000000000000" pitchFamily="49" charset="-128"/>
              </a:rPr>
              <a:t>※</a:t>
            </a:r>
            <a:r>
              <a:rPr lang="ja-JP" altLang="en-US" sz="1000" dirty="0">
                <a:latin typeface="AR丸ゴシック体E" panose="020F0909000000000000" pitchFamily="49" charset="-128"/>
                <a:ea typeface="AR丸ゴシック体E" panose="020F0909000000000000" pitchFamily="49" charset="-128"/>
              </a:rPr>
              <a:t>必ず助成金が支給されることを保障するものではありません</a:t>
            </a:r>
            <a:endParaRPr lang="en-US" altLang="ja-JP" sz="10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　</a:t>
            </a:r>
            <a:endParaRPr lang="en-US" altLang="ja-JP" sz="1200" dirty="0">
              <a:latin typeface="AR丸ゴシック体E" panose="020F0909000000000000" pitchFamily="49" charset="-128"/>
              <a:ea typeface="AR丸ゴシック体E" panose="020F0909000000000000" pitchFamily="49" charset="-128"/>
            </a:endParaRPr>
          </a:p>
        </p:txBody>
      </p:sp>
      <p:pic>
        <p:nvPicPr>
          <p:cNvPr id="2" name="図 1" descr="QR コード&#10;&#10;AI によって生成されたコンテンツは間違っている可能性があります。">
            <a:extLst>
              <a:ext uri="{FF2B5EF4-FFF2-40B4-BE49-F238E27FC236}">
                <a16:creationId xmlns:a16="http://schemas.microsoft.com/office/drawing/2014/main" id="{3903DEF2-93B0-3844-2B38-529CEE7EC99C}"/>
              </a:ext>
            </a:extLst>
          </p:cNvPr>
          <p:cNvPicPr>
            <a:picLocks noChangeAspect="1"/>
          </p:cNvPicPr>
          <p:nvPr/>
        </p:nvPicPr>
        <p:blipFill>
          <a:blip r:embed="rId4"/>
          <a:stretch>
            <a:fillRect/>
          </a:stretch>
        </p:blipFill>
        <p:spPr>
          <a:xfrm>
            <a:off x="5919962" y="9444707"/>
            <a:ext cx="1159494" cy="1159494"/>
          </a:xfrm>
          <a:prstGeom prst="rect">
            <a:avLst/>
          </a:prstGeom>
        </p:spPr>
      </p:pic>
      <p:pic>
        <p:nvPicPr>
          <p:cNvPr id="6" name="図 5" descr="カレンダー&#10;&#10;AI 生成コンテンツは誤りを含む可能性があります。">
            <a:extLst>
              <a:ext uri="{FF2B5EF4-FFF2-40B4-BE49-F238E27FC236}">
                <a16:creationId xmlns:a16="http://schemas.microsoft.com/office/drawing/2014/main" id="{26E92CB1-AAED-7DBB-2A4A-FBAA752C2E06}"/>
              </a:ext>
            </a:extLst>
          </p:cNvPr>
          <p:cNvPicPr>
            <a:picLocks noChangeAspect="1"/>
          </p:cNvPicPr>
          <p:nvPr/>
        </p:nvPicPr>
        <p:blipFill>
          <a:blip r:embed="rId5"/>
          <a:stretch>
            <a:fillRect/>
          </a:stretch>
        </p:blipFill>
        <p:spPr>
          <a:xfrm>
            <a:off x="578834" y="793791"/>
            <a:ext cx="6500992" cy="4599619"/>
          </a:xfrm>
          <a:prstGeom prst="rect">
            <a:avLst/>
          </a:prstGeom>
        </p:spPr>
      </p:pic>
    </p:spTree>
    <p:extLst>
      <p:ext uri="{BB962C8B-B14F-4D97-AF65-F5344CB8AC3E}">
        <p14:creationId xmlns:p14="http://schemas.microsoft.com/office/powerpoint/2010/main" val="112502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78" y="256559"/>
            <a:ext cx="6922008" cy="10394593"/>
          </a:xfrm>
          <a:prstGeom prst="rect">
            <a:avLst/>
          </a:prstGeom>
        </p:spPr>
      </p:pic>
      <p:pic>
        <p:nvPicPr>
          <p:cNvPr id="20" name="図 19">
            <a:extLst>
              <a:ext uri="{FF2B5EF4-FFF2-40B4-BE49-F238E27FC236}">
                <a16:creationId xmlns:a16="http://schemas.microsoft.com/office/drawing/2014/main" id="{7E0CA5FE-9112-ECA3-1EBD-1F30FCAAD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78" y="396100"/>
            <a:ext cx="6260250" cy="288036"/>
          </a:xfrm>
          <a:prstGeom prst="rect">
            <a:avLst/>
          </a:prstGeom>
        </p:spPr>
      </p:pic>
      <p:sp>
        <p:nvSpPr>
          <p:cNvPr id="24" name="テキスト ボックス 23">
            <a:extLst>
              <a:ext uri="{FF2B5EF4-FFF2-40B4-BE49-F238E27FC236}">
                <a16:creationId xmlns:a16="http://schemas.microsoft.com/office/drawing/2014/main" id="{1230D067-507B-6461-02C5-FB7FB5ED6C01}"/>
              </a:ext>
            </a:extLst>
          </p:cNvPr>
          <p:cNvSpPr txBox="1"/>
          <p:nvPr/>
        </p:nvSpPr>
        <p:spPr>
          <a:xfrm>
            <a:off x="371599" y="6895242"/>
            <a:ext cx="6710927" cy="1569660"/>
          </a:xfrm>
          <a:prstGeom prst="rect">
            <a:avLst/>
          </a:prstGeom>
          <a:noFill/>
        </p:spPr>
        <p:txBody>
          <a:bodyPr wrap="square" rtlCol="0">
            <a:spAutoFit/>
          </a:bodyPr>
          <a:lstStyle/>
          <a:p>
            <a:r>
              <a:rPr lang="ja-JP" altLang="en-US" sz="1200" dirty="0">
                <a:latin typeface="AR丸ゴシック体E" panose="020F0909000000000000" pitchFamily="49" charset="-128"/>
                <a:ea typeface="AR丸ゴシック体E" panose="020F0909000000000000" pitchFamily="49" charset="-128"/>
              </a:rPr>
              <a:t>１２月２４日</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水曜日</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いまごこち</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での活動の中で、</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クリスマスパーティーを開催しました🎄</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当日は手作りケーキを作り、副理事長はせべ特製の照り焼きチキンを食べたり、</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景品付きのビンゴ大会を行ったりと大盛況でした！</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いまごこちでは季節のイベントに合わせた活動を引き続き行っていきますので、</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これからもぜひぜひ楽しんでいきましょう☆</a:t>
            </a:r>
            <a:endParaRPr lang="en-US" altLang="ja-JP" sz="1200" dirty="0">
              <a:latin typeface="AR丸ゴシック体E" panose="020F0909000000000000" pitchFamily="49" charset="-128"/>
              <a:ea typeface="AR丸ゴシック体E" panose="020F0909000000000000" pitchFamily="49" charset="-128"/>
            </a:endParaRPr>
          </a:p>
        </p:txBody>
      </p:sp>
      <p:pic>
        <p:nvPicPr>
          <p:cNvPr id="7" name="図 6">
            <a:extLst>
              <a:ext uri="{FF2B5EF4-FFF2-40B4-BE49-F238E27FC236}">
                <a16:creationId xmlns:a16="http://schemas.microsoft.com/office/drawing/2014/main" id="{A8017FC8-DEA8-9ABA-EAF7-FEF21D42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78" y="6549565"/>
            <a:ext cx="6260250" cy="288036"/>
          </a:xfrm>
          <a:prstGeom prst="rect">
            <a:avLst/>
          </a:prstGeom>
        </p:spPr>
      </p:pic>
      <p:sp>
        <p:nvSpPr>
          <p:cNvPr id="21" name="テキスト ボックス 20">
            <a:extLst>
              <a:ext uri="{FF2B5EF4-FFF2-40B4-BE49-F238E27FC236}">
                <a16:creationId xmlns:a16="http://schemas.microsoft.com/office/drawing/2014/main" id="{176221EB-01CB-E736-96F0-2E790B783BE0}"/>
              </a:ext>
            </a:extLst>
          </p:cNvPr>
          <p:cNvSpPr txBox="1"/>
          <p:nvPr/>
        </p:nvSpPr>
        <p:spPr>
          <a:xfrm>
            <a:off x="352979" y="404342"/>
            <a:ext cx="5578904" cy="310341"/>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chemeClr val="bg1"/>
                </a:solidFill>
                <a:latin typeface="Meiryo" charset="-128"/>
                <a:ea typeface="Meiryo" charset="-128"/>
                <a:cs typeface="Meiryo" charset="-128"/>
              </a:rPr>
              <a:t>理事長・久下沼より年末のごあいさつ</a:t>
            </a:r>
            <a:endParaRPr lang="en-US" altLang="ja-JP" sz="1400" b="1" dirty="0">
              <a:solidFill>
                <a:schemeClr val="bg1"/>
              </a:solidFill>
              <a:latin typeface="Meiryo" charset="-128"/>
              <a:ea typeface="Meiryo" charset="-128"/>
              <a:cs typeface="Meiryo" charset="-128"/>
            </a:endParaRPr>
          </a:p>
        </p:txBody>
      </p:sp>
      <p:sp>
        <p:nvSpPr>
          <p:cNvPr id="8" name="テキスト ボックス 7">
            <a:extLst>
              <a:ext uri="{FF2B5EF4-FFF2-40B4-BE49-F238E27FC236}">
                <a16:creationId xmlns:a16="http://schemas.microsoft.com/office/drawing/2014/main" id="{E699BBA9-675D-2BDE-418A-E37F988744F2}"/>
              </a:ext>
            </a:extLst>
          </p:cNvPr>
          <p:cNvSpPr txBox="1"/>
          <p:nvPr/>
        </p:nvSpPr>
        <p:spPr>
          <a:xfrm>
            <a:off x="371599" y="6549565"/>
            <a:ext cx="5578904" cy="310341"/>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chemeClr val="bg1"/>
                </a:solidFill>
                <a:latin typeface="Meiryo" charset="-128"/>
                <a:ea typeface="Meiryo" charset="-128"/>
                <a:cs typeface="Meiryo" charset="-128"/>
              </a:rPr>
              <a:t>🎄いまごこちクリスマスパーティーを開催しました🎄</a:t>
            </a:r>
            <a:endParaRPr lang="en-US" altLang="ja-JP" sz="1400" b="1" dirty="0">
              <a:solidFill>
                <a:schemeClr val="bg1"/>
              </a:solidFill>
              <a:latin typeface="Meiryo" charset="-128"/>
              <a:ea typeface="Meiryo" charset="-128"/>
              <a:cs typeface="Meiryo" charset="-128"/>
            </a:endParaRPr>
          </a:p>
        </p:txBody>
      </p:sp>
      <p:sp>
        <p:nvSpPr>
          <p:cNvPr id="2" name="テキスト ボックス 1">
            <a:extLst>
              <a:ext uri="{FF2B5EF4-FFF2-40B4-BE49-F238E27FC236}">
                <a16:creationId xmlns:a16="http://schemas.microsoft.com/office/drawing/2014/main" id="{34198808-28A0-9BAC-FB1E-2CBDEBD73530}"/>
              </a:ext>
            </a:extLst>
          </p:cNvPr>
          <p:cNvSpPr txBox="1"/>
          <p:nvPr/>
        </p:nvSpPr>
        <p:spPr>
          <a:xfrm>
            <a:off x="371598" y="774591"/>
            <a:ext cx="6710927" cy="5447645"/>
          </a:xfrm>
          <a:prstGeom prst="rect">
            <a:avLst/>
          </a:prstGeom>
          <a:noFill/>
        </p:spPr>
        <p:txBody>
          <a:bodyPr wrap="square" rtlCol="0">
            <a:spAutoFit/>
          </a:bodyPr>
          <a:lstStyle/>
          <a:p>
            <a:r>
              <a:rPr lang="ja-JP" altLang="en-US" sz="1200" dirty="0">
                <a:latin typeface="AR丸ゴシック体E" panose="020F0909000000000000" pitchFamily="49" charset="-128"/>
                <a:ea typeface="AR丸ゴシック体E" panose="020F0909000000000000" pitchFamily="49" charset="-128"/>
              </a:rPr>
              <a:t>ゆとりあるに関わる皆さま、２０２５年も本当にありがとうございました。</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主に</a:t>
            </a:r>
            <a:r>
              <a:rPr lang="ja-JP" altLang="en-US" sz="1200" dirty="0">
                <a:solidFill>
                  <a:srgbClr val="FF0000"/>
                </a:solidFill>
                <a:latin typeface="AR丸ゴシック体E" panose="020F0909000000000000" pitchFamily="49" charset="-128"/>
                <a:ea typeface="AR丸ゴシック体E" panose="020F0909000000000000" pitchFamily="49" charset="-128"/>
              </a:rPr>
              <a:t>居場所</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いまごこち</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の運営に追われる一年ではありましたが、</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そのおかげで、ある程度安定した運営が出来るようになったような感覚があります。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昨年度途中より</a:t>
            </a:r>
            <a:r>
              <a:rPr lang="ja-JP" altLang="en-US" sz="1200" dirty="0">
                <a:solidFill>
                  <a:srgbClr val="FF0000"/>
                </a:solidFill>
                <a:latin typeface="AR丸ゴシック体E" panose="020F0909000000000000" pitchFamily="49" charset="-128"/>
                <a:ea typeface="AR丸ゴシック体E" panose="020F0909000000000000" pitchFamily="49" charset="-128"/>
              </a:rPr>
              <a:t>東京都からフリースクール等支援事業</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事業者向け</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を受け取れるようになり</a:t>
            </a:r>
            <a:r>
              <a:rPr lang="ja-JP" altLang="en-US" sz="1200" dirty="0">
                <a:latin typeface="AR丸ゴシック体E" panose="020F0909000000000000" pitchFamily="49" charset="-128"/>
                <a:ea typeface="AR丸ゴシック体E" panose="020F0909000000000000" pitchFamily="49" charset="-128"/>
              </a:rPr>
              <a:t>、</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スタッフの待遇も向上し、居場所内での活動の幅も広げることができました。</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特に、今年１１月より使用している</a:t>
            </a:r>
            <a:r>
              <a:rPr lang="ja-JP" altLang="en-US" sz="1200" dirty="0">
                <a:solidFill>
                  <a:srgbClr val="FF0000"/>
                </a:solidFill>
                <a:latin typeface="AR丸ゴシック体E" panose="020F0909000000000000" pitchFamily="49" charset="-128"/>
                <a:ea typeface="AR丸ゴシック体E" panose="020F0909000000000000" pitchFamily="49" charset="-128"/>
              </a:rPr>
              <a:t>「旧・若葉台小学校体育館」での活動</a:t>
            </a:r>
            <a:r>
              <a:rPr lang="ja-JP" altLang="en-US" sz="1200" dirty="0">
                <a:latin typeface="AR丸ゴシック体E" panose="020F0909000000000000" pitchFamily="49" charset="-128"/>
                <a:ea typeface="AR丸ゴシック体E" panose="020F0909000000000000" pitchFamily="49" charset="-128"/>
              </a:rPr>
              <a:t>は、</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より子どもたちの心身の成長に繋がったのではないかなと感じています。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また、同じく東京都からフリースクール利用者向けの支援事業も引き続き実施され、</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少しずつ「不登校」という課題への理解や考え方も変わってきたのではないでしょうか。</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私たちの活動としては、</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いまごこち保護者の会</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および</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不登校に関わる人たちの会</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を</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定期的に実施することになりました。</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どちらの会も、毎回特にテーマを設けるわけではなく、参加者の顔ぶれや人数も異なりますが、</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その時々のテーマトークや情報交換、悩み相談等、様々な話題で盛り上がることができ、</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参加してくださった皆様からもご好評いただいております。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来年２０２６年は、引き続き居場所の運営やイベント運営に力を入れていき、</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より魅力的かつ安心できる環境を、子どもたち・保護者・団体スタッフみんなに届けられる</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団体になっていきたいと考えています。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私個人としては、発信力を強化し、自らの価値を上げること、そして団体の評価を高めることそういったことに力を入れて進んでいこうという意気込みです。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誰もが</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ありのままを あたりまえに</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生きることができて、</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ゆとりある</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生活が送れるよう</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頑張っていきますので、２０２６年もよろしくお願いします。</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良いお年をお迎えください。</a:t>
            </a:r>
            <a:endParaRPr lang="en-US" altLang="ja-JP" sz="1200" dirty="0">
              <a:latin typeface="AR丸ゴシック体E" panose="020F0909000000000000" pitchFamily="49" charset="-128"/>
              <a:ea typeface="AR丸ゴシック体E" panose="020F0909000000000000" pitchFamily="49" charset="-128"/>
            </a:endParaRPr>
          </a:p>
        </p:txBody>
      </p:sp>
      <p:pic>
        <p:nvPicPr>
          <p:cNvPr id="6" name="図 5" descr="屋内, テーブル, 人, 小さい が含まれている画像&#10;&#10;AI 生成コンテンツは誤りを含む可能性があります。">
            <a:extLst>
              <a:ext uri="{FF2B5EF4-FFF2-40B4-BE49-F238E27FC236}">
                <a16:creationId xmlns:a16="http://schemas.microsoft.com/office/drawing/2014/main" id="{8E4BBD6F-CAF6-CDA1-1169-65EFC50197BD}"/>
              </a:ext>
            </a:extLst>
          </p:cNvPr>
          <p:cNvPicPr>
            <a:picLocks noChangeAspect="1"/>
          </p:cNvPicPr>
          <p:nvPr/>
        </p:nvPicPr>
        <p:blipFill>
          <a:blip r:embed="rId4"/>
          <a:stretch>
            <a:fillRect/>
          </a:stretch>
        </p:blipFill>
        <p:spPr>
          <a:xfrm>
            <a:off x="749550" y="8522544"/>
            <a:ext cx="1953844" cy="1101904"/>
          </a:xfrm>
          <a:prstGeom prst="rect">
            <a:avLst/>
          </a:prstGeom>
        </p:spPr>
      </p:pic>
      <p:pic>
        <p:nvPicPr>
          <p:cNvPr id="12" name="図 11" descr="皿の上にあるケーキ&#10;&#10;AI 生成コンテンツは誤りを含む可能性があります。">
            <a:extLst>
              <a:ext uri="{FF2B5EF4-FFF2-40B4-BE49-F238E27FC236}">
                <a16:creationId xmlns:a16="http://schemas.microsoft.com/office/drawing/2014/main" id="{17820CB3-C2F2-9F65-7C86-EC9AE6CA372E}"/>
              </a:ext>
            </a:extLst>
          </p:cNvPr>
          <p:cNvPicPr>
            <a:picLocks noChangeAspect="1"/>
          </p:cNvPicPr>
          <p:nvPr/>
        </p:nvPicPr>
        <p:blipFill>
          <a:blip r:embed="rId5"/>
          <a:stretch>
            <a:fillRect/>
          </a:stretch>
        </p:blipFill>
        <p:spPr>
          <a:xfrm>
            <a:off x="2380048" y="9401467"/>
            <a:ext cx="1953844" cy="1101904"/>
          </a:xfrm>
          <a:prstGeom prst="rect">
            <a:avLst/>
          </a:prstGeom>
        </p:spPr>
      </p:pic>
      <p:pic>
        <p:nvPicPr>
          <p:cNvPr id="15" name="図 14" descr="皿の上の肉料理&#10;&#10;AI 生成コンテンツは誤りを含む可能性があります。">
            <a:extLst>
              <a:ext uri="{FF2B5EF4-FFF2-40B4-BE49-F238E27FC236}">
                <a16:creationId xmlns:a16="http://schemas.microsoft.com/office/drawing/2014/main" id="{E3F1DE0C-C407-DE27-DA94-B00BF1F0E37C}"/>
              </a:ext>
            </a:extLst>
          </p:cNvPr>
          <p:cNvPicPr>
            <a:picLocks noChangeAspect="1"/>
          </p:cNvPicPr>
          <p:nvPr/>
        </p:nvPicPr>
        <p:blipFill>
          <a:blip r:embed="rId6"/>
          <a:stretch>
            <a:fillRect/>
          </a:stretch>
        </p:blipFill>
        <p:spPr>
          <a:xfrm>
            <a:off x="3836044" y="8522542"/>
            <a:ext cx="1953846" cy="1101905"/>
          </a:xfrm>
          <a:prstGeom prst="rect">
            <a:avLst/>
          </a:prstGeom>
        </p:spPr>
      </p:pic>
      <p:pic>
        <p:nvPicPr>
          <p:cNvPr id="19" name="図 18" descr="人, 女性, 持つ, テーブル が含まれている画像&#10;&#10;AI 生成コンテンツは誤りを含む可能性があります。">
            <a:extLst>
              <a:ext uri="{FF2B5EF4-FFF2-40B4-BE49-F238E27FC236}">
                <a16:creationId xmlns:a16="http://schemas.microsoft.com/office/drawing/2014/main" id="{52C27074-E3D2-055E-A5F7-5AD8A471CECE}"/>
              </a:ext>
            </a:extLst>
          </p:cNvPr>
          <p:cNvPicPr>
            <a:picLocks noChangeAspect="1"/>
          </p:cNvPicPr>
          <p:nvPr/>
        </p:nvPicPr>
        <p:blipFill>
          <a:blip r:embed="rId7"/>
          <a:stretch>
            <a:fillRect/>
          </a:stretch>
        </p:blipFill>
        <p:spPr>
          <a:xfrm>
            <a:off x="5641044" y="8524901"/>
            <a:ext cx="1115792" cy="1978470"/>
          </a:xfrm>
          <a:prstGeom prst="rect">
            <a:avLst/>
          </a:prstGeom>
        </p:spPr>
      </p:pic>
    </p:spTree>
    <p:extLst>
      <p:ext uri="{BB962C8B-B14F-4D97-AF65-F5344CB8AC3E}">
        <p14:creationId xmlns:p14="http://schemas.microsoft.com/office/powerpoint/2010/main" val="363413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72" y="187004"/>
            <a:ext cx="6922008" cy="9236039"/>
          </a:xfrm>
          <a:prstGeom prst="rect">
            <a:avLst/>
          </a:prstGeom>
        </p:spPr>
      </p:pic>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72" y="294039"/>
            <a:ext cx="6260250" cy="288036"/>
          </a:xfrm>
          <a:prstGeom prst="rect">
            <a:avLst/>
          </a:prstGeom>
        </p:spPr>
      </p:pic>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72" y="7930333"/>
            <a:ext cx="6322071" cy="288036"/>
          </a:xfrm>
          <a:prstGeom prst="rect">
            <a:avLst/>
          </a:prstGeom>
        </p:spPr>
      </p:pic>
      <p:pic>
        <p:nvPicPr>
          <p:cNvPr id="25" name="図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72" y="9494760"/>
            <a:ext cx="6949942" cy="1238197"/>
          </a:xfrm>
          <a:prstGeom prst="rect">
            <a:avLst/>
          </a:prstGeom>
        </p:spPr>
      </p:pic>
      <p:sp>
        <p:nvSpPr>
          <p:cNvPr id="2" name="テキスト ボックス 1">
            <a:extLst>
              <a:ext uri="{FF2B5EF4-FFF2-40B4-BE49-F238E27FC236}">
                <a16:creationId xmlns:a16="http://schemas.microsoft.com/office/drawing/2014/main" id="{924B7A7C-0EF4-496C-B524-9B88BA91E174}"/>
              </a:ext>
            </a:extLst>
          </p:cNvPr>
          <p:cNvSpPr txBox="1"/>
          <p:nvPr/>
        </p:nvSpPr>
        <p:spPr>
          <a:xfrm>
            <a:off x="430961" y="9555311"/>
            <a:ext cx="6729173" cy="1077218"/>
          </a:xfrm>
          <a:prstGeom prst="rect">
            <a:avLst/>
          </a:prstGeom>
          <a:noFill/>
        </p:spPr>
        <p:txBody>
          <a:bodyPr wrap="square" rtlCol="0">
            <a:spAutoFit/>
          </a:bodyPr>
          <a:lstStyle/>
          <a:p>
            <a:r>
              <a:rPr kumimoji="1" lang="ja-JP" altLang="en-US" sz="1600" dirty="0">
                <a:solidFill>
                  <a:schemeClr val="bg2"/>
                </a:solidFill>
                <a:latin typeface="AR P丸ゴシック体E" panose="020F0900000000000000" pitchFamily="50" charset="-128"/>
                <a:ea typeface="AR P丸ゴシック体E" panose="020F0900000000000000" pitchFamily="50" charset="-128"/>
              </a:rPr>
              <a:t>発行  </a:t>
            </a:r>
            <a:r>
              <a:rPr kumimoji="1" lang="en-US" altLang="ja-JP" sz="1600" dirty="0">
                <a:solidFill>
                  <a:schemeClr val="bg2"/>
                </a:solidFill>
                <a:latin typeface="AR P丸ゴシック体E" panose="020F0900000000000000" pitchFamily="50" charset="-128"/>
                <a:ea typeface="AR P丸ゴシック体E" panose="020F0900000000000000" pitchFamily="50" charset="-128"/>
              </a:rPr>
              <a:t>/ </a:t>
            </a:r>
            <a:r>
              <a:rPr lang="ja-JP" altLang="en-US" sz="1600" dirty="0">
                <a:solidFill>
                  <a:schemeClr val="bg2"/>
                </a:solidFill>
                <a:latin typeface="AR P丸ゴシック体E" panose="020F0900000000000000" pitchFamily="50" charset="-128"/>
                <a:ea typeface="AR P丸ゴシック体E" panose="020F0900000000000000" pitchFamily="50" charset="-128"/>
              </a:rPr>
              <a:t> </a:t>
            </a:r>
            <a:r>
              <a:rPr kumimoji="1" lang="ja-JP" altLang="en-US" sz="1600" dirty="0">
                <a:solidFill>
                  <a:schemeClr val="bg2"/>
                </a:solidFill>
                <a:latin typeface="AR P丸ゴシック体E" panose="020F0900000000000000" pitchFamily="50" charset="-128"/>
                <a:ea typeface="AR P丸ゴシック体E" panose="020F0900000000000000" pitchFamily="50" charset="-128"/>
              </a:rPr>
              <a:t>特定非営利活動法人ゆとりある</a:t>
            </a:r>
            <a:endParaRPr kumimoji="1" lang="en-US" altLang="ja-JP" sz="1600" dirty="0">
              <a:solidFill>
                <a:schemeClr val="bg2"/>
              </a:solidFill>
              <a:latin typeface="AR P丸ゴシック体E" panose="020F0900000000000000" pitchFamily="50" charset="-128"/>
              <a:ea typeface="AR P丸ゴシック体E" panose="020F0900000000000000" pitchFamily="50" charset="-128"/>
            </a:endParaRPr>
          </a:p>
          <a:p>
            <a:r>
              <a:rPr kumimoji="1" lang="ja-JP" altLang="en-US" sz="1600" dirty="0">
                <a:solidFill>
                  <a:schemeClr val="bg2"/>
                </a:solidFill>
                <a:latin typeface="AR P丸ゴシック体E" panose="020F0900000000000000" pitchFamily="50" charset="-128"/>
                <a:ea typeface="AR P丸ゴシック体E" panose="020F0900000000000000" pitchFamily="50" charset="-128"/>
              </a:rPr>
              <a:t>〒</a:t>
            </a:r>
            <a:r>
              <a:rPr kumimoji="1" lang="en-US" altLang="ja-JP" sz="1600" dirty="0">
                <a:solidFill>
                  <a:schemeClr val="bg2"/>
                </a:solidFill>
                <a:latin typeface="AR P丸ゴシック体E" panose="020F0900000000000000" pitchFamily="50" charset="-128"/>
                <a:ea typeface="AR P丸ゴシック体E" panose="020F0900000000000000" pitchFamily="50" charset="-128"/>
              </a:rPr>
              <a:t>190-0003</a:t>
            </a:r>
            <a:r>
              <a:rPr kumimoji="1" lang="ja-JP" altLang="en-US" sz="1600" dirty="0">
                <a:solidFill>
                  <a:schemeClr val="bg2"/>
                </a:solidFill>
                <a:latin typeface="AR P丸ゴシック体E" panose="020F0900000000000000" pitchFamily="50" charset="-128"/>
                <a:ea typeface="AR P丸ゴシック体E" panose="020F0900000000000000" pitchFamily="50" charset="-128"/>
              </a:rPr>
              <a:t>　東京都立川市栄町</a:t>
            </a:r>
            <a:r>
              <a:rPr kumimoji="1" lang="en-US" altLang="ja-JP" sz="1600" dirty="0">
                <a:solidFill>
                  <a:schemeClr val="bg2"/>
                </a:solidFill>
                <a:latin typeface="AR P丸ゴシック体E" panose="020F0900000000000000" pitchFamily="50" charset="-128"/>
                <a:ea typeface="AR P丸ゴシック体E" panose="020F0900000000000000" pitchFamily="50" charset="-128"/>
              </a:rPr>
              <a:t>5-13-2</a:t>
            </a:r>
            <a:r>
              <a:rPr kumimoji="1" lang="ja-JP" altLang="en-US" sz="1600" dirty="0">
                <a:solidFill>
                  <a:schemeClr val="bg2"/>
                </a:solidFill>
                <a:latin typeface="AR P丸ゴシック体E" panose="020F0900000000000000" pitchFamily="50" charset="-128"/>
                <a:ea typeface="AR P丸ゴシック体E" panose="020F0900000000000000" pitchFamily="50" charset="-128"/>
              </a:rPr>
              <a:t>　</a:t>
            </a:r>
            <a:endParaRPr kumimoji="1" lang="en-US" altLang="ja-JP" sz="1600" dirty="0">
              <a:solidFill>
                <a:schemeClr val="bg2"/>
              </a:solidFill>
              <a:latin typeface="AR P丸ゴシック体E" panose="020F0900000000000000" pitchFamily="50" charset="-128"/>
              <a:ea typeface="AR P丸ゴシック体E" panose="020F0900000000000000" pitchFamily="50" charset="-128"/>
            </a:endParaRPr>
          </a:p>
          <a:p>
            <a:r>
              <a:rPr kumimoji="1" lang="en-US" altLang="ja-JP" sz="1600" dirty="0">
                <a:solidFill>
                  <a:schemeClr val="bg2"/>
                </a:solidFill>
                <a:latin typeface="AR P丸ゴシック体E" panose="020F0900000000000000" pitchFamily="50" charset="-128"/>
                <a:ea typeface="AR P丸ゴシック体E" panose="020F0900000000000000" pitchFamily="50" charset="-128"/>
              </a:rPr>
              <a:t>TEL</a:t>
            </a:r>
            <a:r>
              <a:rPr kumimoji="1" lang="ja-JP" altLang="en-US" sz="1600" dirty="0">
                <a:solidFill>
                  <a:schemeClr val="bg2"/>
                </a:solidFill>
                <a:latin typeface="AR P丸ゴシック体E" panose="020F0900000000000000" pitchFamily="50" charset="-128"/>
                <a:ea typeface="AR P丸ゴシック体E" panose="020F0900000000000000" pitchFamily="50" charset="-128"/>
              </a:rPr>
              <a:t>　</a:t>
            </a:r>
            <a:r>
              <a:rPr lang="en-US" altLang="ja-JP" sz="1600" dirty="0">
                <a:solidFill>
                  <a:schemeClr val="bg2"/>
                </a:solidFill>
                <a:latin typeface="AR P丸ゴシック体E" panose="020F0900000000000000" pitchFamily="50" charset="-128"/>
                <a:ea typeface="AR P丸ゴシック体E" panose="020F0900000000000000" pitchFamily="50" charset="-128"/>
              </a:rPr>
              <a:t>042-806</a:t>
            </a:r>
            <a:r>
              <a:rPr kumimoji="1" lang="en-US" altLang="ja-JP" sz="1600" dirty="0">
                <a:solidFill>
                  <a:schemeClr val="bg2"/>
                </a:solidFill>
                <a:latin typeface="AR P丸ゴシック体E" panose="020F0900000000000000" pitchFamily="50" charset="-128"/>
                <a:ea typeface="AR P丸ゴシック体E" panose="020F0900000000000000" pitchFamily="50" charset="-128"/>
              </a:rPr>
              <a:t>-0282</a:t>
            </a:r>
            <a:r>
              <a:rPr kumimoji="1" lang="ja-JP" altLang="en-US" sz="1600" dirty="0">
                <a:solidFill>
                  <a:schemeClr val="bg2"/>
                </a:solidFill>
                <a:latin typeface="AR P丸ゴシック体E" panose="020F0900000000000000" pitchFamily="50" charset="-128"/>
                <a:ea typeface="AR P丸ゴシック体E" panose="020F0900000000000000" pitchFamily="50" charset="-128"/>
              </a:rPr>
              <a:t>　　ＭＯＢＩＬＥ　</a:t>
            </a:r>
            <a:r>
              <a:rPr kumimoji="1" lang="en-US" altLang="ja-JP" sz="1600" dirty="0">
                <a:solidFill>
                  <a:schemeClr val="bg2"/>
                </a:solidFill>
                <a:latin typeface="AR P丸ゴシック体E" panose="020F0900000000000000" pitchFamily="50" charset="-128"/>
                <a:ea typeface="AR P丸ゴシック体E" panose="020F0900000000000000" pitchFamily="50" charset="-128"/>
              </a:rPr>
              <a:t>080-4327-8077</a:t>
            </a:r>
            <a:r>
              <a:rPr kumimoji="1" lang="ja-JP" altLang="en-US" sz="1600" dirty="0">
                <a:solidFill>
                  <a:schemeClr val="bg2"/>
                </a:solidFill>
                <a:latin typeface="AR P丸ゴシック体E" panose="020F0900000000000000" pitchFamily="50" charset="-128"/>
                <a:ea typeface="AR P丸ゴシック体E" panose="020F0900000000000000" pitchFamily="50" charset="-128"/>
              </a:rPr>
              <a:t>（代表・久下沼）</a:t>
            </a:r>
            <a:endParaRPr lang="en-US" altLang="ja-JP" sz="1600" dirty="0">
              <a:solidFill>
                <a:schemeClr val="bg2"/>
              </a:solidFill>
              <a:latin typeface="AR P丸ゴシック体E" panose="020F0900000000000000" pitchFamily="50" charset="-128"/>
              <a:ea typeface="AR P丸ゴシック体E" panose="020F0900000000000000" pitchFamily="50" charset="-128"/>
            </a:endParaRPr>
          </a:p>
          <a:p>
            <a:r>
              <a:rPr kumimoji="1" lang="en-US" altLang="ja-JP" sz="1600" dirty="0">
                <a:solidFill>
                  <a:schemeClr val="bg2"/>
                </a:solidFill>
                <a:latin typeface="AR P丸ゴシック体E" panose="020F0900000000000000" pitchFamily="50" charset="-128"/>
                <a:ea typeface="AR P丸ゴシック体E" panose="020F0900000000000000" pitchFamily="50" charset="-128"/>
              </a:rPr>
              <a:t>E-mail</a:t>
            </a:r>
            <a:r>
              <a:rPr kumimoji="1" lang="ja-JP" altLang="en-US" sz="1600" dirty="0">
                <a:solidFill>
                  <a:schemeClr val="bg2"/>
                </a:solidFill>
                <a:latin typeface="AR P丸ゴシック体E" panose="020F0900000000000000" pitchFamily="50" charset="-128"/>
                <a:ea typeface="AR P丸ゴシック体E" panose="020F0900000000000000" pitchFamily="50" charset="-128"/>
              </a:rPr>
              <a:t>　</a:t>
            </a:r>
            <a:r>
              <a:rPr kumimoji="1" lang="en-US" altLang="ja-JP" sz="1600" dirty="0">
                <a:solidFill>
                  <a:schemeClr val="bg2"/>
                </a:solidFill>
                <a:latin typeface="AR P丸ゴシック体E" panose="020F0900000000000000" pitchFamily="50" charset="-128"/>
                <a:ea typeface="AR P丸ゴシック体E" panose="020F0900000000000000" pitchFamily="50" charset="-128"/>
              </a:rPr>
              <a:t>info@yutreal.com</a:t>
            </a:r>
            <a:endParaRPr kumimoji="1" lang="ja-JP" altLang="en-US" sz="1600" dirty="0">
              <a:solidFill>
                <a:schemeClr val="bg2"/>
              </a:solidFill>
              <a:latin typeface="AR P丸ゴシック体E" panose="020F0900000000000000" pitchFamily="50" charset="-128"/>
              <a:ea typeface="AR P丸ゴシック体E" panose="020F0900000000000000" pitchFamily="50" charset="-128"/>
            </a:endParaRPr>
          </a:p>
        </p:txBody>
      </p:sp>
      <p:sp>
        <p:nvSpPr>
          <p:cNvPr id="8" name="テキスト ボックス 7">
            <a:extLst>
              <a:ext uri="{FF2B5EF4-FFF2-40B4-BE49-F238E27FC236}">
                <a16:creationId xmlns:a16="http://schemas.microsoft.com/office/drawing/2014/main" id="{AD1AF757-68B6-4AA6-9AB5-BAC74A2EA1A5}"/>
              </a:ext>
            </a:extLst>
          </p:cNvPr>
          <p:cNvSpPr txBox="1"/>
          <p:nvPr/>
        </p:nvSpPr>
        <p:spPr>
          <a:xfrm>
            <a:off x="2754347" y="5489889"/>
            <a:ext cx="2129340" cy="523220"/>
          </a:xfrm>
          <a:prstGeom prst="rect">
            <a:avLst/>
          </a:prstGeom>
          <a:noFill/>
        </p:spPr>
        <p:txBody>
          <a:bodyPr wrap="square" rtlCol="0">
            <a:spAutoFit/>
          </a:bodyPr>
          <a:lstStyle/>
          <a:p>
            <a:endParaRPr kumimoji="1" lang="en-US" altLang="ja-JP" sz="1400" dirty="0">
              <a:latin typeface="AR P丸ゴシック体E" panose="020F0900000000000000" pitchFamily="50" charset="-128"/>
              <a:ea typeface="AR P丸ゴシック体E" panose="020F0900000000000000" pitchFamily="50" charset="-128"/>
            </a:endParaRPr>
          </a:p>
          <a:p>
            <a:endParaRPr kumimoji="1" lang="ja-JP" altLang="en-US" sz="1400" dirty="0">
              <a:latin typeface="AR P丸ゴシック体E" panose="020F0900000000000000" pitchFamily="50" charset="-128"/>
              <a:ea typeface="AR P丸ゴシック体E" panose="020F0900000000000000" pitchFamily="50" charset="-128"/>
            </a:endParaRPr>
          </a:p>
        </p:txBody>
      </p:sp>
      <p:sp>
        <p:nvSpPr>
          <p:cNvPr id="39" name="テキスト ボックス 38">
            <a:extLst>
              <a:ext uri="{FF2B5EF4-FFF2-40B4-BE49-F238E27FC236}">
                <a16:creationId xmlns:a16="http://schemas.microsoft.com/office/drawing/2014/main" id="{5C9FAE9D-42CA-42F2-B930-29A07F7FC294}"/>
              </a:ext>
            </a:extLst>
          </p:cNvPr>
          <p:cNvSpPr txBox="1"/>
          <p:nvPr/>
        </p:nvSpPr>
        <p:spPr>
          <a:xfrm>
            <a:off x="472661" y="7940449"/>
            <a:ext cx="2324099" cy="310341"/>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chemeClr val="bg1"/>
                </a:solidFill>
                <a:latin typeface="Meiryo" charset="-128"/>
                <a:ea typeface="Meiryo" charset="-128"/>
                <a:cs typeface="Meiryo" charset="-128"/>
              </a:rPr>
              <a:t>各種メディア紹介</a:t>
            </a:r>
          </a:p>
        </p:txBody>
      </p:sp>
      <p:sp>
        <p:nvSpPr>
          <p:cNvPr id="40" name="テキスト ボックス 39">
            <a:extLst>
              <a:ext uri="{FF2B5EF4-FFF2-40B4-BE49-F238E27FC236}">
                <a16:creationId xmlns:a16="http://schemas.microsoft.com/office/drawing/2014/main" id="{A405F1DC-7EC6-4574-9F13-8679D3E16F1B}"/>
              </a:ext>
            </a:extLst>
          </p:cNvPr>
          <p:cNvSpPr txBox="1"/>
          <p:nvPr/>
        </p:nvSpPr>
        <p:spPr>
          <a:xfrm>
            <a:off x="378317" y="8633083"/>
            <a:ext cx="1311722" cy="461665"/>
          </a:xfrm>
          <a:prstGeom prst="rect">
            <a:avLst/>
          </a:prstGeom>
          <a:noFill/>
        </p:spPr>
        <p:txBody>
          <a:bodyPr wrap="square" rtlCol="0">
            <a:spAutoFit/>
          </a:bodyPr>
          <a:lstStyle/>
          <a:p>
            <a:pPr algn="ctr"/>
            <a:r>
              <a:rPr kumimoji="1" lang="ja-JP" altLang="en-US" sz="1400" dirty="0">
                <a:latin typeface="AR P丸ゴシック体E" panose="020F0900000000000000" pitchFamily="50" charset="-128"/>
                <a:ea typeface="AR P丸ゴシック体E" panose="020F0900000000000000" pitchFamily="50" charset="-128"/>
              </a:rPr>
              <a:t> ゆとりある</a:t>
            </a:r>
            <a:r>
              <a:rPr kumimoji="1" lang="en-US" altLang="ja-JP" sz="1400" dirty="0">
                <a:latin typeface="AR P丸ゴシック体E" panose="020F0900000000000000" pitchFamily="50" charset="-128"/>
                <a:ea typeface="AR P丸ゴシック体E" panose="020F0900000000000000" pitchFamily="50" charset="-128"/>
              </a:rPr>
              <a:t>HP</a:t>
            </a:r>
          </a:p>
          <a:p>
            <a:pPr algn="ctr"/>
            <a:r>
              <a:rPr kumimoji="1" lang="en-US" altLang="ja-JP" sz="900" dirty="0">
                <a:latin typeface="AR P丸ゴシック体E" panose="020F0900000000000000" pitchFamily="50" charset="-128"/>
                <a:ea typeface="AR P丸ゴシック体E" panose="020F0900000000000000" pitchFamily="50" charset="-128"/>
              </a:rPr>
              <a:t>https://yutreal.com/</a:t>
            </a:r>
          </a:p>
        </p:txBody>
      </p:sp>
      <p:pic>
        <p:nvPicPr>
          <p:cNvPr id="42" name="図 41" descr="QR コード&#10;&#10;自動的に生成された説明">
            <a:extLst>
              <a:ext uri="{FF2B5EF4-FFF2-40B4-BE49-F238E27FC236}">
                <a16:creationId xmlns:a16="http://schemas.microsoft.com/office/drawing/2014/main" id="{CEC73E83-7587-46CF-AADF-181AD187BB50}"/>
              </a:ext>
            </a:extLst>
          </p:cNvPr>
          <p:cNvPicPr>
            <a:picLocks noChangeAspect="1"/>
          </p:cNvPicPr>
          <p:nvPr/>
        </p:nvPicPr>
        <p:blipFill>
          <a:blip r:embed="rId6"/>
          <a:stretch>
            <a:fillRect/>
          </a:stretch>
        </p:blipFill>
        <p:spPr>
          <a:xfrm>
            <a:off x="1632155" y="8429467"/>
            <a:ext cx="885714" cy="885714"/>
          </a:xfrm>
          <a:prstGeom prst="rect">
            <a:avLst/>
          </a:prstGeom>
        </p:spPr>
      </p:pic>
      <p:sp>
        <p:nvSpPr>
          <p:cNvPr id="43" name="テキスト ボックス 42">
            <a:extLst>
              <a:ext uri="{FF2B5EF4-FFF2-40B4-BE49-F238E27FC236}">
                <a16:creationId xmlns:a16="http://schemas.microsoft.com/office/drawing/2014/main" id="{07BEC883-B9BA-47DF-844F-A23AD79D4F23}"/>
              </a:ext>
            </a:extLst>
          </p:cNvPr>
          <p:cNvSpPr txBox="1"/>
          <p:nvPr/>
        </p:nvSpPr>
        <p:spPr>
          <a:xfrm>
            <a:off x="2386139" y="8458015"/>
            <a:ext cx="789652" cy="630942"/>
          </a:xfrm>
          <a:prstGeom prst="rect">
            <a:avLst/>
          </a:prstGeom>
          <a:noFill/>
        </p:spPr>
        <p:txBody>
          <a:bodyPr wrap="square" rtlCol="0">
            <a:spAutoFit/>
          </a:bodyPr>
          <a:lstStyle/>
          <a:p>
            <a:pPr algn="ctr"/>
            <a:endParaRPr kumimoji="1" lang="en-US" altLang="ja-JP" sz="1400" dirty="0">
              <a:latin typeface="AR P丸ゴシック体E" panose="020F0900000000000000" pitchFamily="50" charset="-128"/>
              <a:ea typeface="AR P丸ゴシック体E" panose="020F0900000000000000" pitchFamily="50" charset="-128"/>
            </a:endParaRPr>
          </a:p>
          <a:p>
            <a:pPr algn="ctr"/>
            <a:r>
              <a:rPr kumimoji="1" lang="en-US" altLang="ja-JP" sz="1400" dirty="0">
                <a:latin typeface="AR P丸ゴシック体E" panose="020F0900000000000000" pitchFamily="50" charset="-128"/>
                <a:ea typeface="AR P丸ゴシック体E" panose="020F0900000000000000" pitchFamily="50" charset="-128"/>
              </a:rPr>
              <a:t>LINE</a:t>
            </a:r>
          </a:p>
          <a:p>
            <a:pPr algn="ctr"/>
            <a:r>
              <a:rPr lang="ja-JP" altLang="en-US" sz="700" dirty="0">
                <a:latin typeface="AR P丸ゴシック体E" panose="020F0900000000000000" pitchFamily="50" charset="-128"/>
                <a:ea typeface="AR P丸ゴシック体E" panose="020F0900000000000000" pitchFamily="50" charset="-128"/>
              </a:rPr>
              <a:t>＠</a:t>
            </a:r>
            <a:r>
              <a:rPr lang="en-US" altLang="ja-JP" sz="700" dirty="0">
                <a:latin typeface="AR P丸ゴシック体E" panose="020F0900000000000000" pitchFamily="50" charset="-128"/>
                <a:ea typeface="AR P丸ゴシック体E" panose="020F0900000000000000" pitchFamily="50" charset="-128"/>
              </a:rPr>
              <a:t>458audwt</a:t>
            </a:r>
          </a:p>
        </p:txBody>
      </p:sp>
      <p:sp>
        <p:nvSpPr>
          <p:cNvPr id="44" name="テキスト ボックス 43">
            <a:extLst>
              <a:ext uri="{FF2B5EF4-FFF2-40B4-BE49-F238E27FC236}">
                <a16:creationId xmlns:a16="http://schemas.microsoft.com/office/drawing/2014/main" id="{DB677478-060E-433C-9A83-6C0323C21BB9}"/>
              </a:ext>
            </a:extLst>
          </p:cNvPr>
          <p:cNvSpPr txBox="1"/>
          <p:nvPr/>
        </p:nvSpPr>
        <p:spPr>
          <a:xfrm>
            <a:off x="3794470" y="8601122"/>
            <a:ext cx="1013607" cy="846386"/>
          </a:xfrm>
          <a:prstGeom prst="rect">
            <a:avLst/>
          </a:prstGeom>
          <a:noFill/>
        </p:spPr>
        <p:txBody>
          <a:bodyPr wrap="square" rtlCol="0">
            <a:spAutoFit/>
          </a:bodyPr>
          <a:lstStyle/>
          <a:p>
            <a:pPr algn="ctr"/>
            <a:r>
              <a:rPr lang="en-US" altLang="ja-JP" sz="1400" dirty="0">
                <a:latin typeface="AR P丸ゴシック体E" panose="020F0900000000000000" pitchFamily="50" charset="-128"/>
                <a:ea typeface="AR P丸ゴシック体E" panose="020F0900000000000000" pitchFamily="50" charset="-128"/>
              </a:rPr>
              <a:t>X</a:t>
            </a:r>
          </a:p>
          <a:p>
            <a:pPr algn="ctr"/>
            <a:r>
              <a:rPr lang="ja-JP" altLang="en-US" sz="900" dirty="0">
                <a:latin typeface="AR P丸ゴシック体E" panose="020F0900000000000000" pitchFamily="50" charset="-128"/>
                <a:ea typeface="AR P丸ゴシック体E" panose="020F0900000000000000" pitchFamily="50" charset="-128"/>
              </a:rPr>
              <a:t>（旧</a:t>
            </a:r>
            <a:r>
              <a:rPr lang="en-US" altLang="ja-JP" sz="900" dirty="0">
                <a:latin typeface="AR P丸ゴシック体E" panose="020F0900000000000000" pitchFamily="50" charset="-128"/>
                <a:ea typeface="AR P丸ゴシック体E" panose="020F0900000000000000" pitchFamily="50" charset="-128"/>
              </a:rPr>
              <a:t>Twitter</a:t>
            </a:r>
            <a:r>
              <a:rPr lang="ja-JP" altLang="en-US" sz="900" dirty="0">
                <a:latin typeface="AR P丸ゴシック体E" panose="020F0900000000000000" pitchFamily="50" charset="-128"/>
                <a:ea typeface="AR P丸ゴシック体E" panose="020F0900000000000000" pitchFamily="50" charset="-128"/>
              </a:rPr>
              <a:t>）</a:t>
            </a:r>
            <a:endParaRPr lang="en-US" altLang="ja-JP" sz="900" dirty="0">
              <a:latin typeface="AR P丸ゴシック体E" panose="020F0900000000000000" pitchFamily="50" charset="-128"/>
              <a:ea typeface="AR P丸ゴシック体E" panose="020F0900000000000000" pitchFamily="50" charset="-128"/>
            </a:endParaRPr>
          </a:p>
          <a:p>
            <a:pPr algn="ctr"/>
            <a:r>
              <a:rPr kumimoji="1" lang="ja-JP" altLang="en-US" sz="1000" dirty="0">
                <a:latin typeface="AR P丸ゴシック体E" panose="020F0900000000000000" pitchFamily="50" charset="-128"/>
                <a:ea typeface="AR P丸ゴシック体E" panose="020F0900000000000000" pitchFamily="50" charset="-128"/>
              </a:rPr>
              <a:t>＠</a:t>
            </a:r>
            <a:r>
              <a:rPr kumimoji="1" lang="en-US" altLang="ja-JP" sz="1000" dirty="0" err="1">
                <a:latin typeface="AR P丸ゴシック体E" panose="020F0900000000000000" pitchFamily="50" charset="-128"/>
                <a:ea typeface="AR P丸ゴシック体E" panose="020F0900000000000000" pitchFamily="50" charset="-128"/>
              </a:rPr>
              <a:t>yutreal</a:t>
            </a:r>
            <a:r>
              <a:rPr kumimoji="1" lang="en-US" altLang="ja-JP" sz="1000" dirty="0">
                <a:latin typeface="AR P丸ゴシック体E" panose="020F0900000000000000" pitchFamily="50" charset="-128"/>
                <a:ea typeface="AR P丸ゴシック体E" panose="020F0900000000000000" pitchFamily="50" charset="-128"/>
              </a:rPr>
              <a:t>_</a:t>
            </a:r>
          </a:p>
          <a:p>
            <a:pPr algn="ctr"/>
            <a:endParaRPr kumimoji="1" lang="ja-JP" altLang="en-US" sz="1400" dirty="0">
              <a:latin typeface="AR P丸ゴシック体E" panose="020F0900000000000000" pitchFamily="50" charset="-128"/>
              <a:ea typeface="AR P丸ゴシック体E" panose="020F0900000000000000" pitchFamily="50" charset="-128"/>
            </a:endParaRPr>
          </a:p>
        </p:txBody>
      </p:sp>
      <p:sp>
        <p:nvSpPr>
          <p:cNvPr id="48" name="テキスト ボックス 47">
            <a:extLst>
              <a:ext uri="{FF2B5EF4-FFF2-40B4-BE49-F238E27FC236}">
                <a16:creationId xmlns:a16="http://schemas.microsoft.com/office/drawing/2014/main" id="{80A39D8A-19A8-491B-94E4-0D6CC446DB88}"/>
              </a:ext>
            </a:extLst>
          </p:cNvPr>
          <p:cNvSpPr txBox="1"/>
          <p:nvPr/>
        </p:nvSpPr>
        <p:spPr>
          <a:xfrm>
            <a:off x="5430430" y="8690797"/>
            <a:ext cx="1098730" cy="438582"/>
          </a:xfrm>
          <a:prstGeom prst="rect">
            <a:avLst/>
          </a:prstGeom>
          <a:noFill/>
        </p:spPr>
        <p:txBody>
          <a:bodyPr wrap="square" rtlCol="0">
            <a:spAutoFit/>
          </a:bodyPr>
          <a:lstStyle/>
          <a:p>
            <a:pPr algn="ctr"/>
            <a:r>
              <a:rPr kumimoji="1" lang="en-US" altLang="ja-JP" sz="1200" dirty="0">
                <a:latin typeface="AR P丸ゴシック体E" panose="020F0900000000000000" pitchFamily="50" charset="-128"/>
                <a:ea typeface="AR P丸ゴシック体E" panose="020F0900000000000000" pitchFamily="50" charset="-128"/>
              </a:rPr>
              <a:t>Instagram</a:t>
            </a:r>
          </a:p>
          <a:p>
            <a:pPr algn="ctr"/>
            <a:r>
              <a:rPr lang="en-US" altLang="ja-JP" sz="1050" dirty="0" err="1">
                <a:latin typeface="AR P丸ゴシック体E" panose="020F0900000000000000" pitchFamily="50" charset="-128"/>
                <a:ea typeface="AR P丸ゴシック体E" panose="020F0900000000000000" pitchFamily="50" charset="-128"/>
              </a:rPr>
              <a:t>yutreal</a:t>
            </a:r>
            <a:r>
              <a:rPr lang="en-US" altLang="ja-JP" sz="1050" dirty="0">
                <a:latin typeface="AR P丸ゴシック体E" panose="020F0900000000000000" pitchFamily="50" charset="-128"/>
                <a:ea typeface="AR P丸ゴシック体E" panose="020F0900000000000000" pitchFamily="50" charset="-128"/>
              </a:rPr>
              <a:t>_</a:t>
            </a:r>
            <a:endParaRPr kumimoji="1" lang="ja-JP" altLang="en-US" sz="1050" dirty="0">
              <a:latin typeface="AR P丸ゴシック体E" panose="020F0900000000000000" pitchFamily="50" charset="-128"/>
              <a:ea typeface="AR P丸ゴシック体E" panose="020F0900000000000000" pitchFamily="50" charset="-128"/>
            </a:endParaRPr>
          </a:p>
        </p:txBody>
      </p:sp>
      <p:pic>
        <p:nvPicPr>
          <p:cNvPr id="12" name="図 11" descr="QR コード&#10;&#10;自動的に生成された説明">
            <a:extLst>
              <a:ext uri="{FF2B5EF4-FFF2-40B4-BE49-F238E27FC236}">
                <a16:creationId xmlns:a16="http://schemas.microsoft.com/office/drawing/2014/main" id="{861B5E0C-A120-4BB6-8788-D6AD985A5E29}"/>
              </a:ext>
            </a:extLst>
          </p:cNvPr>
          <p:cNvPicPr>
            <a:picLocks noChangeAspect="1"/>
          </p:cNvPicPr>
          <p:nvPr/>
        </p:nvPicPr>
        <p:blipFill>
          <a:blip r:embed="rId7"/>
          <a:stretch>
            <a:fillRect/>
          </a:stretch>
        </p:blipFill>
        <p:spPr>
          <a:xfrm>
            <a:off x="4666398" y="8408427"/>
            <a:ext cx="885714" cy="885714"/>
          </a:xfrm>
          <a:prstGeom prst="rect">
            <a:avLst/>
          </a:prstGeom>
        </p:spPr>
      </p:pic>
      <p:pic>
        <p:nvPicPr>
          <p:cNvPr id="19" name="図 18" descr="QR コード&#10;&#10;自動的に生成された説明">
            <a:extLst>
              <a:ext uri="{FF2B5EF4-FFF2-40B4-BE49-F238E27FC236}">
                <a16:creationId xmlns:a16="http://schemas.microsoft.com/office/drawing/2014/main" id="{98B7ADDB-73FF-46D4-95BB-4CB47A218CDE}"/>
              </a:ext>
            </a:extLst>
          </p:cNvPr>
          <p:cNvPicPr>
            <a:picLocks noChangeAspect="1"/>
          </p:cNvPicPr>
          <p:nvPr/>
        </p:nvPicPr>
        <p:blipFill>
          <a:blip r:embed="rId8"/>
          <a:stretch>
            <a:fillRect/>
          </a:stretch>
        </p:blipFill>
        <p:spPr>
          <a:xfrm>
            <a:off x="6392146" y="8421059"/>
            <a:ext cx="885714" cy="885714"/>
          </a:xfrm>
          <a:prstGeom prst="rect">
            <a:avLst/>
          </a:prstGeom>
        </p:spPr>
      </p:pic>
      <p:pic>
        <p:nvPicPr>
          <p:cNvPr id="15" name="図 14" descr="QR コード&#10;&#10;自動的に生成された説明">
            <a:extLst>
              <a:ext uri="{FF2B5EF4-FFF2-40B4-BE49-F238E27FC236}">
                <a16:creationId xmlns:a16="http://schemas.microsoft.com/office/drawing/2014/main" id="{5B965025-DE70-4C7E-807D-98D620CF19CF}"/>
              </a:ext>
            </a:extLst>
          </p:cNvPr>
          <p:cNvPicPr>
            <a:picLocks noChangeAspect="1"/>
          </p:cNvPicPr>
          <p:nvPr/>
        </p:nvPicPr>
        <p:blipFill>
          <a:blip r:embed="rId9"/>
          <a:stretch>
            <a:fillRect/>
          </a:stretch>
        </p:blipFill>
        <p:spPr>
          <a:xfrm>
            <a:off x="3050435" y="8421059"/>
            <a:ext cx="885714" cy="885714"/>
          </a:xfrm>
          <a:prstGeom prst="rect">
            <a:avLst/>
          </a:prstGeom>
        </p:spPr>
      </p:pic>
      <p:sp>
        <p:nvSpPr>
          <p:cNvPr id="17" name="テキスト ボックス 16">
            <a:extLst>
              <a:ext uri="{FF2B5EF4-FFF2-40B4-BE49-F238E27FC236}">
                <a16:creationId xmlns:a16="http://schemas.microsoft.com/office/drawing/2014/main" id="{D58485B2-C83E-91C0-62FE-AAF402109D56}"/>
              </a:ext>
            </a:extLst>
          </p:cNvPr>
          <p:cNvSpPr txBox="1"/>
          <p:nvPr/>
        </p:nvSpPr>
        <p:spPr>
          <a:xfrm>
            <a:off x="5145320" y="1351148"/>
            <a:ext cx="2171360" cy="461665"/>
          </a:xfrm>
          <a:prstGeom prst="rect">
            <a:avLst/>
          </a:prstGeom>
          <a:noFill/>
        </p:spPr>
        <p:txBody>
          <a:bodyPr wrap="square">
            <a:spAutoFit/>
          </a:bodyPr>
          <a:lstStyle/>
          <a:p>
            <a:pPr algn="ctr"/>
            <a:br>
              <a:rPr lang="en-US" altLang="ja-JP" sz="1200" dirty="0">
                <a:latin typeface="AR丸ゴシック体E" panose="020F0909000000000000" pitchFamily="49" charset="-128"/>
                <a:ea typeface="AR丸ゴシック体E" panose="020F0909000000000000" pitchFamily="49" charset="-128"/>
              </a:rPr>
            </a:br>
            <a:endParaRPr lang="en-US" altLang="ja-JP" sz="1200" dirty="0">
              <a:latin typeface="AR丸ゴシック体E" panose="020F0909000000000000" pitchFamily="49" charset="-128"/>
              <a:ea typeface="AR丸ゴシック体E" panose="020F0909000000000000" pitchFamily="49" charset="-128"/>
            </a:endParaRPr>
          </a:p>
        </p:txBody>
      </p:sp>
      <p:sp>
        <p:nvSpPr>
          <p:cNvPr id="11" name="テキスト ボックス 10">
            <a:extLst>
              <a:ext uri="{FF2B5EF4-FFF2-40B4-BE49-F238E27FC236}">
                <a16:creationId xmlns:a16="http://schemas.microsoft.com/office/drawing/2014/main" id="{606E7242-1718-A547-87C9-2052041927E3}"/>
              </a:ext>
            </a:extLst>
          </p:cNvPr>
          <p:cNvSpPr txBox="1"/>
          <p:nvPr/>
        </p:nvSpPr>
        <p:spPr>
          <a:xfrm>
            <a:off x="5649669" y="4581391"/>
            <a:ext cx="1562366" cy="3416320"/>
          </a:xfrm>
          <a:prstGeom prst="rect">
            <a:avLst/>
          </a:prstGeom>
          <a:noFill/>
        </p:spPr>
        <p:txBody>
          <a:bodyPr wrap="square">
            <a:spAutoFit/>
          </a:bodyPr>
          <a:lstStyle/>
          <a:p>
            <a:pPr algn="ctr"/>
            <a:r>
              <a:rPr lang="ja-JP" altLang="en-US" sz="1200" dirty="0">
                <a:latin typeface="AR丸ゴシック体E" panose="020F0909000000000000" pitchFamily="49" charset="-128"/>
                <a:ea typeface="AR丸ゴシック体E" panose="020F0909000000000000" pitchFamily="49" charset="-128"/>
              </a:rPr>
              <a:t>ＪＲ立川駅</a:t>
            </a: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モノレール立川北駅</a:t>
            </a: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下車</a:t>
            </a:r>
            <a:endParaRPr lang="en-US" altLang="ja-JP" sz="1200" dirty="0">
              <a:latin typeface="AR丸ゴシック体E" panose="020F0909000000000000" pitchFamily="49" charset="-128"/>
              <a:ea typeface="AR丸ゴシック体E" panose="020F0909000000000000" pitchFamily="49" charset="-128"/>
            </a:endParaRPr>
          </a:p>
          <a:p>
            <a:pPr algn="ct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立川駅北口バス停</a:t>
            </a:r>
            <a:endParaRPr lang="en-US" altLang="ja-JP" sz="1200" dirty="0">
              <a:latin typeface="AR丸ゴシック体E" panose="020F0909000000000000" pitchFamily="49" charset="-128"/>
              <a:ea typeface="AR丸ゴシック体E" panose="020F0909000000000000" pitchFamily="49" charset="-128"/>
            </a:endParaRPr>
          </a:p>
          <a:p>
            <a:pPr algn="ctr"/>
            <a:r>
              <a:rPr lang="en-US" altLang="ja-JP" sz="1200" dirty="0">
                <a:latin typeface="AR丸ゴシック体E" panose="020F0909000000000000" pitchFamily="49" charset="-128"/>
                <a:ea typeface="AR丸ゴシック体E" panose="020F0909000000000000" pitchFamily="49" charset="-128"/>
              </a:rPr>
              <a:t>6</a:t>
            </a:r>
            <a:r>
              <a:rPr lang="ja-JP" altLang="en-US" sz="1200" dirty="0">
                <a:latin typeface="AR丸ゴシック体E" panose="020F0909000000000000" pitchFamily="49" charset="-128"/>
                <a:ea typeface="AR丸ゴシック体E" panose="020F0909000000000000" pitchFamily="49" charset="-128"/>
              </a:rPr>
              <a:t>・</a:t>
            </a:r>
            <a:r>
              <a:rPr lang="en-US" altLang="ja-JP" sz="1200" dirty="0">
                <a:latin typeface="AR丸ゴシック体E" panose="020F0909000000000000" pitchFamily="49" charset="-128"/>
                <a:ea typeface="AR丸ゴシック体E" panose="020F0909000000000000" pitchFamily="49" charset="-128"/>
              </a:rPr>
              <a:t>7</a:t>
            </a:r>
            <a:r>
              <a:rPr lang="ja-JP" altLang="en-US" sz="1200" dirty="0">
                <a:latin typeface="AR丸ゴシック体E" panose="020F0909000000000000" pitchFamily="49" charset="-128"/>
                <a:ea typeface="AR丸ゴシック体E" panose="020F0909000000000000" pitchFamily="49" charset="-128"/>
              </a:rPr>
              <a:t>・</a:t>
            </a:r>
            <a:r>
              <a:rPr lang="en-US" altLang="ja-JP" sz="1200" dirty="0">
                <a:latin typeface="AR丸ゴシック体E" panose="020F0909000000000000" pitchFamily="49" charset="-128"/>
                <a:ea typeface="AR丸ゴシック体E" panose="020F0909000000000000" pitchFamily="49" charset="-128"/>
              </a:rPr>
              <a:t>8</a:t>
            </a:r>
            <a:r>
              <a:rPr lang="ja-JP" altLang="en-US" sz="1200" dirty="0">
                <a:latin typeface="AR丸ゴシック体E" panose="020F0909000000000000" pitchFamily="49" charset="-128"/>
                <a:ea typeface="AR丸ゴシック体E" panose="020F0909000000000000" pitchFamily="49" charset="-128"/>
              </a:rPr>
              <a:t>番乗り場</a:t>
            </a: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（西武バス）</a:t>
            </a:r>
            <a:endParaRPr lang="en-US" altLang="ja-JP" sz="1200" dirty="0">
              <a:latin typeface="AR丸ゴシック体E" panose="020F0909000000000000" pitchFamily="49" charset="-128"/>
              <a:ea typeface="AR丸ゴシック体E" panose="020F0909000000000000" pitchFamily="49" charset="-128"/>
            </a:endParaRPr>
          </a:p>
          <a:p>
            <a:pPr algn="ctr"/>
            <a:r>
              <a:rPr lang="en-US" altLang="ja-JP" sz="1200" dirty="0">
                <a:latin typeface="AR丸ゴシック体E" panose="020F0909000000000000" pitchFamily="49" charset="-128"/>
                <a:ea typeface="AR丸ゴシック体E" panose="020F0909000000000000" pitchFamily="49" charset="-128"/>
              </a:rPr>
              <a:t>5</a:t>
            </a:r>
            <a:r>
              <a:rPr lang="ja-JP" altLang="en-US" sz="1200" dirty="0">
                <a:latin typeface="AR丸ゴシック体E" panose="020F0909000000000000" pitchFamily="49" charset="-128"/>
                <a:ea typeface="AR丸ゴシック体E" panose="020F0909000000000000" pitchFamily="49" charset="-128"/>
              </a:rPr>
              <a:t>番乗り場</a:t>
            </a: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（立川バス）</a:t>
            </a: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より</a:t>
            </a:r>
            <a:endParaRPr lang="en-US" altLang="ja-JP" sz="1200" dirty="0">
              <a:latin typeface="AR丸ゴシック体E" panose="020F0909000000000000" pitchFamily="49" charset="-128"/>
              <a:ea typeface="AR丸ゴシック体E" panose="020F0909000000000000" pitchFamily="49" charset="-128"/>
            </a:endParaRPr>
          </a:p>
          <a:p>
            <a:pPr algn="ct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約</a:t>
            </a:r>
            <a:r>
              <a:rPr lang="en-US" altLang="ja-JP" sz="1200" dirty="0">
                <a:latin typeface="AR丸ゴシック体E" panose="020F0909000000000000" pitchFamily="49" charset="-128"/>
                <a:ea typeface="AR丸ゴシック体E" panose="020F0909000000000000" pitchFamily="49" charset="-128"/>
              </a:rPr>
              <a:t>10</a:t>
            </a:r>
            <a:r>
              <a:rPr lang="ja-JP" altLang="en-US" sz="1200" dirty="0">
                <a:latin typeface="AR丸ゴシック体E" panose="020F0909000000000000" pitchFamily="49" charset="-128"/>
                <a:ea typeface="AR丸ゴシック体E" panose="020F0909000000000000" pitchFamily="49" charset="-128"/>
              </a:rPr>
              <a:t>分乗車し</a:t>
            </a: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「東栄会」</a:t>
            </a: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バス停下車</a:t>
            </a:r>
            <a:endParaRPr lang="en-US" altLang="ja-JP" sz="1200" dirty="0">
              <a:latin typeface="AR丸ゴシック体E" panose="020F0909000000000000" pitchFamily="49" charset="-128"/>
              <a:ea typeface="AR丸ゴシック体E" panose="020F0909000000000000" pitchFamily="49" charset="-128"/>
            </a:endParaRPr>
          </a:p>
          <a:p>
            <a:pPr algn="ctr"/>
            <a:endParaRPr lang="en-US" altLang="ja-JP" sz="1200" dirty="0">
              <a:latin typeface="AR丸ゴシック体E" panose="020F0909000000000000" pitchFamily="49" charset="-128"/>
              <a:ea typeface="AR丸ゴシック体E" panose="020F0909000000000000" pitchFamily="49" charset="-128"/>
            </a:endParaRPr>
          </a:p>
          <a:p>
            <a:pPr algn="ctr"/>
            <a:r>
              <a:rPr lang="ja-JP" altLang="en-US" sz="1200" dirty="0">
                <a:latin typeface="AR丸ゴシック体E" panose="020F0909000000000000" pitchFamily="49" charset="-128"/>
                <a:ea typeface="AR丸ゴシック体E" panose="020F0909000000000000" pitchFamily="49" charset="-128"/>
              </a:rPr>
              <a:t>徒歩約</a:t>
            </a:r>
            <a:r>
              <a:rPr lang="en-US" altLang="ja-JP" sz="1200" dirty="0">
                <a:latin typeface="AR丸ゴシック体E" panose="020F0909000000000000" pitchFamily="49" charset="-128"/>
                <a:ea typeface="AR丸ゴシック体E" panose="020F0909000000000000" pitchFamily="49" charset="-128"/>
              </a:rPr>
              <a:t>1</a:t>
            </a:r>
            <a:r>
              <a:rPr lang="ja-JP" altLang="en-US" sz="1200" dirty="0">
                <a:latin typeface="AR丸ゴシック体E" panose="020F0909000000000000" pitchFamily="49" charset="-128"/>
                <a:ea typeface="AR丸ゴシック体E" panose="020F0909000000000000" pitchFamily="49" charset="-128"/>
              </a:rPr>
              <a:t>分</a:t>
            </a:r>
            <a:endParaRPr lang="en-US" altLang="ja-JP" sz="1200" dirty="0">
              <a:latin typeface="AR丸ゴシック体E" panose="020F0909000000000000" pitchFamily="49" charset="-128"/>
              <a:ea typeface="AR丸ゴシック体E" panose="020F0909000000000000" pitchFamily="49" charset="-128"/>
            </a:endParaRPr>
          </a:p>
          <a:p>
            <a:pPr algn="ctr"/>
            <a:br>
              <a:rPr lang="en-US" altLang="ja-JP" sz="1200" dirty="0">
                <a:latin typeface="AR丸ゴシック体E" panose="020F0909000000000000" pitchFamily="49" charset="-128"/>
                <a:ea typeface="AR丸ゴシック体E" panose="020F0909000000000000" pitchFamily="49" charset="-128"/>
              </a:rPr>
            </a:br>
            <a:endParaRPr lang="en-US" altLang="ja-JP" sz="1200" dirty="0">
              <a:latin typeface="AR丸ゴシック体E" panose="020F0909000000000000" pitchFamily="49" charset="-128"/>
              <a:ea typeface="AR丸ゴシック体E" panose="020F0909000000000000" pitchFamily="49" charset="-128"/>
            </a:endParaRPr>
          </a:p>
        </p:txBody>
      </p:sp>
      <p:pic>
        <p:nvPicPr>
          <p:cNvPr id="22" name="図 21">
            <a:extLst>
              <a:ext uri="{FF2B5EF4-FFF2-40B4-BE49-F238E27FC236}">
                <a16:creationId xmlns:a16="http://schemas.microsoft.com/office/drawing/2014/main" id="{B0DF868A-E708-A812-0507-D684496C0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71" y="4029514"/>
            <a:ext cx="6322071" cy="288036"/>
          </a:xfrm>
          <a:prstGeom prst="rect">
            <a:avLst/>
          </a:prstGeom>
        </p:spPr>
      </p:pic>
      <p:sp>
        <p:nvSpPr>
          <p:cNvPr id="24" name="テキスト ボックス 23">
            <a:extLst>
              <a:ext uri="{FF2B5EF4-FFF2-40B4-BE49-F238E27FC236}">
                <a16:creationId xmlns:a16="http://schemas.microsoft.com/office/drawing/2014/main" id="{CA423591-84CF-C7C1-8E57-9C77C1D9D8CD}"/>
              </a:ext>
            </a:extLst>
          </p:cNvPr>
          <p:cNvSpPr txBox="1"/>
          <p:nvPr/>
        </p:nvSpPr>
        <p:spPr>
          <a:xfrm>
            <a:off x="410689" y="4051257"/>
            <a:ext cx="5147998" cy="310341"/>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chemeClr val="bg1"/>
                </a:solidFill>
                <a:latin typeface="Meiryo" charset="-128"/>
                <a:ea typeface="Meiryo" charset="-128"/>
                <a:cs typeface="Meiryo" charset="-128"/>
              </a:rPr>
              <a:t>ゆとりある事務所 </a:t>
            </a:r>
            <a:r>
              <a:rPr lang="en-US" altLang="ja-JP" sz="1400" b="1" dirty="0">
                <a:solidFill>
                  <a:schemeClr val="bg1"/>
                </a:solidFill>
                <a:latin typeface="Meiryo" charset="-128"/>
                <a:ea typeface="Meiryo" charset="-128"/>
                <a:cs typeface="Meiryo" charset="-128"/>
              </a:rPr>
              <a:t>&amp;</a:t>
            </a:r>
            <a:r>
              <a:rPr lang="ja-JP" altLang="en-US" sz="1400" b="1" dirty="0">
                <a:solidFill>
                  <a:schemeClr val="bg1"/>
                </a:solidFill>
                <a:latin typeface="Meiryo" charset="-128"/>
                <a:ea typeface="Meiryo" charset="-128"/>
                <a:cs typeface="Meiryo" charset="-128"/>
              </a:rPr>
              <a:t>「いまごこち」アクセス</a:t>
            </a:r>
          </a:p>
        </p:txBody>
      </p:sp>
      <p:pic>
        <p:nvPicPr>
          <p:cNvPr id="27" name="図 26" descr="ダイアグラム&#10;&#10;自動的に生成された説明">
            <a:extLst>
              <a:ext uri="{FF2B5EF4-FFF2-40B4-BE49-F238E27FC236}">
                <a16:creationId xmlns:a16="http://schemas.microsoft.com/office/drawing/2014/main" id="{574FF7A0-A7E6-74BB-636A-94746CFF7399}"/>
              </a:ext>
            </a:extLst>
          </p:cNvPr>
          <p:cNvPicPr>
            <a:picLocks noChangeAspect="1"/>
          </p:cNvPicPr>
          <p:nvPr/>
        </p:nvPicPr>
        <p:blipFill>
          <a:blip r:embed="rId10"/>
          <a:stretch>
            <a:fillRect/>
          </a:stretch>
        </p:blipFill>
        <p:spPr>
          <a:xfrm>
            <a:off x="472661" y="4544516"/>
            <a:ext cx="5147998" cy="3092502"/>
          </a:xfrm>
          <a:prstGeom prst="rect">
            <a:avLst/>
          </a:prstGeom>
        </p:spPr>
      </p:pic>
      <p:sp>
        <p:nvSpPr>
          <p:cNvPr id="16" name="テキスト ボックス 15">
            <a:extLst>
              <a:ext uri="{FF2B5EF4-FFF2-40B4-BE49-F238E27FC236}">
                <a16:creationId xmlns:a16="http://schemas.microsoft.com/office/drawing/2014/main" id="{F1B59ECE-A2E2-5780-9BB0-36441F462121}"/>
              </a:ext>
            </a:extLst>
          </p:cNvPr>
          <p:cNvSpPr txBox="1"/>
          <p:nvPr/>
        </p:nvSpPr>
        <p:spPr>
          <a:xfrm>
            <a:off x="3991167" y="2829185"/>
            <a:ext cx="2661014" cy="461665"/>
          </a:xfrm>
          <a:prstGeom prst="rect">
            <a:avLst/>
          </a:prstGeom>
          <a:noFill/>
        </p:spPr>
        <p:txBody>
          <a:bodyPr wrap="square">
            <a:spAutoFit/>
          </a:bodyPr>
          <a:lstStyle/>
          <a:p>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p:txBody>
      </p:sp>
      <p:sp>
        <p:nvSpPr>
          <p:cNvPr id="3" name="テキスト ボックス 2">
            <a:extLst>
              <a:ext uri="{FF2B5EF4-FFF2-40B4-BE49-F238E27FC236}">
                <a16:creationId xmlns:a16="http://schemas.microsoft.com/office/drawing/2014/main" id="{BF30A1E9-8453-0171-A4F5-64ACEEE24097}"/>
              </a:ext>
            </a:extLst>
          </p:cNvPr>
          <p:cNvSpPr txBox="1"/>
          <p:nvPr/>
        </p:nvSpPr>
        <p:spPr>
          <a:xfrm>
            <a:off x="394671" y="598760"/>
            <a:ext cx="6789045" cy="3416320"/>
          </a:xfrm>
          <a:prstGeom prst="rect">
            <a:avLst/>
          </a:prstGeom>
          <a:noFill/>
        </p:spPr>
        <p:txBody>
          <a:bodyPr wrap="square">
            <a:spAutoFit/>
          </a:bodyPr>
          <a:lstStyle/>
          <a:p>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開設日時</a:t>
            </a:r>
            <a:r>
              <a:rPr lang="en-US" altLang="ja-JP" sz="1200" dirty="0">
                <a:latin typeface="AR丸ゴシック体E" panose="020F0909000000000000" pitchFamily="49" charset="-128"/>
                <a:ea typeface="AR丸ゴシック体E" panose="020F0909000000000000" pitchFamily="49" charset="-128"/>
              </a:rPr>
              <a:t>】</a:t>
            </a:r>
          </a:p>
          <a:p>
            <a:r>
              <a:rPr lang="ja-JP" altLang="en-US" sz="1200" dirty="0">
                <a:solidFill>
                  <a:srgbClr val="FF0000"/>
                </a:solidFill>
                <a:latin typeface="AR丸ゴシック体E" panose="020F0909000000000000" pitchFamily="49" charset="-128"/>
                <a:ea typeface="AR丸ゴシック体E" panose="020F0909000000000000" pitchFamily="49" charset="-128"/>
              </a:rPr>
              <a:t>毎週月・水・金曜日 １０：００～１６：００</a:t>
            </a:r>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祝日・年末年始はお休みです</a:t>
            </a:r>
            <a:r>
              <a:rPr lang="en-US" altLang="ja-JP" sz="1200" dirty="0">
                <a:latin typeface="AR丸ゴシック体E" panose="020F0909000000000000" pitchFamily="49" charset="-128"/>
                <a:ea typeface="AR丸ゴシック体E" panose="020F0909000000000000" pitchFamily="49" charset="-128"/>
              </a:rPr>
              <a:t>)</a:t>
            </a:r>
          </a:p>
          <a:p>
            <a:endParaRPr lang="en-US" altLang="ja-JP" sz="1200" dirty="0">
              <a:latin typeface="AR丸ゴシック体E" panose="020F0909000000000000" pitchFamily="49" charset="-128"/>
              <a:ea typeface="AR丸ゴシック体E" panose="020F0909000000000000" pitchFamily="49" charset="-128"/>
            </a:endParaRPr>
          </a:p>
          <a:p>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利用料金</a:t>
            </a:r>
            <a:r>
              <a:rPr lang="en-US" altLang="ja-JP" sz="1200" dirty="0">
                <a:latin typeface="AR丸ゴシック体E" panose="020F0909000000000000" pitchFamily="49" charset="-128"/>
                <a:ea typeface="AR丸ゴシック体E" panose="020F0909000000000000" pitchFamily="49" charset="-128"/>
              </a:rPr>
              <a:t>】☆ </a:t>
            </a:r>
            <a:r>
              <a:rPr lang="ja-JP" altLang="en-US" sz="1200" dirty="0">
                <a:latin typeface="AR丸ゴシック体E" panose="020F0909000000000000" pitchFamily="49" charset="-128"/>
                <a:ea typeface="AR丸ゴシック体E" panose="020F0909000000000000" pitchFamily="49" charset="-128"/>
              </a:rPr>
              <a:t>会員登録制☆</a:t>
            </a:r>
          </a:p>
          <a:p>
            <a:r>
              <a:rPr lang="ja-JP" altLang="en-US" sz="1200" dirty="0">
                <a:latin typeface="AR丸ゴシック体E" panose="020F0909000000000000" pitchFamily="49" charset="-128"/>
                <a:ea typeface="AR丸ゴシック体E" panose="020F0909000000000000" pitchFamily="49" charset="-128"/>
              </a:rPr>
              <a:t>通常プラン  </a:t>
            </a:r>
            <a:r>
              <a:rPr lang="ja-JP" altLang="en-US" sz="1200" dirty="0">
                <a:solidFill>
                  <a:srgbClr val="FF0000"/>
                </a:solidFill>
                <a:latin typeface="AR丸ゴシック体E" panose="020F0909000000000000" pitchFamily="49" charset="-128"/>
                <a:ea typeface="AR丸ゴシック体E" panose="020F0909000000000000" pitchFamily="49" charset="-128"/>
              </a:rPr>
              <a:t>２５，０００円</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１ヶ月　</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全ての開設日利用可能</a:t>
            </a:r>
            <a:r>
              <a:rPr lang="en-US" altLang="ja-JP" sz="1200" dirty="0">
                <a:latin typeface="AR丸ゴシック体E" panose="020F0909000000000000" pitchFamily="49" charset="-128"/>
                <a:ea typeface="AR丸ゴシック体E" panose="020F0909000000000000" pitchFamily="49" charset="-128"/>
              </a:rPr>
              <a:t>)</a:t>
            </a:r>
          </a:p>
          <a:p>
            <a:r>
              <a:rPr lang="ja-JP" altLang="en-US" sz="1200" dirty="0">
                <a:latin typeface="AR丸ゴシック体E" panose="020F0909000000000000" pitchFamily="49" charset="-128"/>
                <a:ea typeface="AR丸ゴシック体E" panose="020F0909000000000000" pitchFamily="49" charset="-128"/>
              </a:rPr>
              <a:t>月</a:t>
            </a:r>
            <a:r>
              <a:rPr lang="en-US" altLang="ja-JP" sz="1200" dirty="0">
                <a:latin typeface="AR丸ゴシック体E" panose="020F0909000000000000" pitchFamily="49" charset="-128"/>
                <a:ea typeface="AR丸ゴシック体E" panose="020F0909000000000000" pitchFamily="49" charset="-128"/>
              </a:rPr>
              <a:t>4</a:t>
            </a:r>
            <a:r>
              <a:rPr lang="ja-JP" altLang="en-US" sz="1200" dirty="0">
                <a:latin typeface="AR丸ゴシック体E" panose="020F0909000000000000" pitchFamily="49" charset="-128"/>
                <a:ea typeface="AR丸ゴシック体E" panose="020F0909000000000000" pitchFamily="49" charset="-128"/>
              </a:rPr>
              <a:t>回プラン </a:t>
            </a:r>
            <a:r>
              <a:rPr lang="ja-JP" altLang="en-US" sz="1200" dirty="0">
                <a:solidFill>
                  <a:srgbClr val="FF0000"/>
                </a:solidFill>
                <a:latin typeface="AR丸ゴシック体E" panose="020F0909000000000000" pitchFamily="49" charset="-128"/>
                <a:ea typeface="AR丸ゴシック体E" panose="020F0909000000000000" pitchFamily="49" charset="-128"/>
              </a:rPr>
              <a:t>１５，０００円</a:t>
            </a:r>
            <a:r>
              <a:rPr lang="en-US" altLang="ja-JP" sz="1200" dirty="0">
                <a:solidFill>
                  <a:srgbClr val="FF0000"/>
                </a:solidFill>
                <a:latin typeface="AR丸ゴシック体E" panose="020F0909000000000000" pitchFamily="49" charset="-128"/>
                <a:ea typeface="AR丸ゴシック体E" panose="020F0909000000000000" pitchFamily="49" charset="-128"/>
              </a:rPr>
              <a:t>/</a:t>
            </a:r>
            <a:r>
              <a:rPr lang="ja-JP" altLang="en-US" sz="1200" dirty="0">
                <a:solidFill>
                  <a:srgbClr val="FF0000"/>
                </a:solidFill>
                <a:latin typeface="AR丸ゴシック体E" panose="020F0909000000000000" pitchFamily="49" charset="-128"/>
                <a:ea typeface="AR丸ゴシック体E" panose="020F0909000000000000" pitchFamily="49" charset="-128"/>
              </a:rPr>
              <a:t>１ヶ月　</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１ヶ月４回まで利用可能</a:t>
            </a:r>
            <a:r>
              <a:rPr lang="en-US" altLang="ja-JP" sz="1200" dirty="0">
                <a:latin typeface="AR丸ゴシック体E" panose="020F0909000000000000" pitchFamily="49" charset="-128"/>
                <a:ea typeface="AR丸ゴシック体E" panose="020F0909000000000000" pitchFamily="49" charset="-128"/>
              </a:rPr>
              <a:t>)</a:t>
            </a:r>
          </a:p>
          <a:p>
            <a:r>
              <a:rPr lang="ja-JP" altLang="en-US" sz="1200" dirty="0">
                <a:solidFill>
                  <a:srgbClr val="FF0000"/>
                </a:solidFill>
                <a:latin typeface="AR丸ゴシック体E" panose="020F0909000000000000" pitchFamily="49" charset="-128"/>
                <a:ea typeface="AR丸ゴシック体E" panose="020F0909000000000000" pitchFamily="49" charset="-128"/>
              </a:rPr>
              <a:t>☆見学や初回面談に関しては無料で行っております！</a:t>
            </a:r>
            <a:endParaRPr lang="en-US" altLang="ja-JP" sz="1200" dirty="0">
              <a:solidFill>
                <a:srgbClr val="FF0000"/>
              </a:solidFill>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スタッフ</a:t>
            </a:r>
            <a:r>
              <a:rPr lang="en-US" altLang="ja-JP" sz="1200" dirty="0">
                <a:latin typeface="AR丸ゴシック体E" panose="020F0909000000000000" pitchFamily="49" charset="-128"/>
                <a:ea typeface="AR丸ゴシック体E" panose="020F0909000000000000" pitchFamily="49" charset="-128"/>
              </a:rPr>
              <a:t>】</a:t>
            </a:r>
          </a:p>
          <a:p>
            <a:r>
              <a:rPr lang="ja-JP" altLang="en-US" sz="1200" dirty="0">
                <a:latin typeface="AR丸ゴシック体E" panose="020F0909000000000000" pitchFamily="49" charset="-128"/>
                <a:ea typeface="AR丸ゴシック体E" panose="020F0909000000000000" pitchFamily="49" charset="-128"/>
              </a:rPr>
              <a:t>久下沼 諒</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ゆとりある理事長</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、長谷部 貴也</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ゆとりある副理事長</a:t>
            </a:r>
            <a:r>
              <a:rPr lang="en-US" altLang="ja-JP" sz="1200" dirty="0">
                <a:latin typeface="AR丸ゴシック体E" panose="020F0909000000000000" pitchFamily="49" charset="-128"/>
                <a:ea typeface="AR丸ゴシック体E" panose="020F0909000000000000" pitchFamily="49" charset="-128"/>
              </a:rPr>
              <a:t>)</a:t>
            </a:r>
          </a:p>
          <a:p>
            <a:r>
              <a:rPr lang="ja-JP" altLang="en-US" sz="1200" dirty="0">
                <a:latin typeface="AR丸ゴシック体E" panose="020F0909000000000000" pitchFamily="49" charset="-128"/>
                <a:ea typeface="AR丸ゴシック体E" panose="020F0909000000000000" pitchFamily="49" charset="-128"/>
              </a:rPr>
              <a:t>☆不登校経験者を中心とした当事者スタッフです☆</a:t>
            </a:r>
            <a:endParaRPr lang="en-US" altLang="ja-JP" sz="1200" dirty="0">
              <a:latin typeface="AR丸ゴシック体E" panose="020F0909000000000000" pitchFamily="49" charset="-128"/>
              <a:ea typeface="AR丸ゴシック体E" panose="020F0909000000000000" pitchFamily="49" charset="-128"/>
            </a:endParaRPr>
          </a:p>
          <a:p>
            <a:endParaRPr lang="en-US" altLang="ja-JP" sz="1200" dirty="0">
              <a:latin typeface="AR丸ゴシック体E" panose="020F0909000000000000" pitchFamily="49" charset="-128"/>
              <a:ea typeface="AR丸ゴシック体E" panose="020F0909000000000000" pitchFamily="49" charset="-128"/>
            </a:endParaRPr>
          </a:p>
          <a:p>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アクセス</a:t>
            </a:r>
            <a:r>
              <a:rPr lang="en-US" altLang="ja-JP" sz="1200" dirty="0">
                <a:latin typeface="AR丸ゴシック体E" panose="020F0909000000000000" pitchFamily="49" charset="-128"/>
                <a:ea typeface="AR丸ゴシック体E" panose="020F0909000000000000" pitchFamily="49" charset="-128"/>
              </a:rPr>
              <a:t>】</a:t>
            </a:r>
          </a:p>
          <a:p>
            <a:r>
              <a:rPr lang="ja-JP" altLang="en-US" sz="1200" dirty="0">
                <a:latin typeface="AR丸ゴシック体E" panose="020F0909000000000000" pitchFamily="49" charset="-128"/>
                <a:ea typeface="AR丸ゴシック体E" panose="020F0909000000000000" pitchFamily="49" charset="-128"/>
              </a:rPr>
              <a:t>下記マップのルート</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ＪＲ立川駅利用</a:t>
            </a:r>
            <a:r>
              <a:rPr lang="en-US" altLang="ja-JP" sz="1200" dirty="0">
                <a:latin typeface="AR丸ゴシック体E" panose="020F0909000000000000" pitchFamily="49" charset="-128"/>
                <a:ea typeface="AR丸ゴシック体E" panose="020F0909000000000000" pitchFamily="49" charset="-128"/>
              </a:rPr>
              <a:t>)</a:t>
            </a:r>
            <a:r>
              <a:rPr lang="ja-JP" altLang="en-US" sz="1200" dirty="0">
                <a:latin typeface="AR丸ゴシック体E" panose="020F0909000000000000" pitchFamily="49" charset="-128"/>
                <a:ea typeface="AR丸ゴシック体E" panose="020F0909000000000000" pitchFamily="49" charset="-128"/>
              </a:rPr>
              <a:t>のほか、</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西武拝島線・多摩モノレール「玉川上水駅」・西武拝島線「東大和市駅」</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ＪＲ中央線「国立駅」・西武新宿線「東村山駅」「久米川駅」からもバスでアクセスできます！</a:t>
            </a:r>
            <a:endParaRPr lang="en-US" altLang="ja-JP" sz="1200" dirty="0">
              <a:latin typeface="AR丸ゴシック体E" panose="020F0909000000000000" pitchFamily="49" charset="-128"/>
              <a:ea typeface="AR丸ゴシック体E" panose="020F0909000000000000" pitchFamily="49" charset="-128"/>
            </a:endParaRPr>
          </a:p>
          <a:p>
            <a:r>
              <a:rPr lang="ja-JP" altLang="en-US" sz="1200" dirty="0">
                <a:latin typeface="AR丸ゴシック体E" panose="020F0909000000000000" pitchFamily="49" charset="-128"/>
                <a:ea typeface="AR丸ゴシック体E" panose="020F0909000000000000" pitchFamily="49" charset="-128"/>
              </a:rPr>
              <a:t>「東栄会」バス停より徒歩</a:t>
            </a:r>
            <a:r>
              <a:rPr lang="en-US" altLang="ja-JP" sz="1200" dirty="0">
                <a:latin typeface="AR丸ゴシック体E" panose="020F0909000000000000" pitchFamily="49" charset="-128"/>
                <a:ea typeface="AR丸ゴシック体E" panose="020F0909000000000000" pitchFamily="49" charset="-128"/>
              </a:rPr>
              <a:t>1</a:t>
            </a:r>
            <a:r>
              <a:rPr lang="ja-JP" altLang="en-US" sz="1200" dirty="0">
                <a:latin typeface="AR丸ゴシック体E" panose="020F0909000000000000" pitchFamily="49" charset="-128"/>
                <a:ea typeface="AR丸ゴシック体E" panose="020F0909000000000000" pitchFamily="49" charset="-128"/>
              </a:rPr>
              <a:t>分、もしくは「弁天通り折返場」バス停より徒歩</a:t>
            </a:r>
            <a:r>
              <a:rPr lang="en-US" altLang="ja-JP" sz="1200" dirty="0">
                <a:latin typeface="AR丸ゴシック体E" panose="020F0909000000000000" pitchFamily="49" charset="-128"/>
                <a:ea typeface="AR丸ゴシック体E" panose="020F0909000000000000" pitchFamily="49" charset="-128"/>
              </a:rPr>
              <a:t>5</a:t>
            </a:r>
            <a:r>
              <a:rPr lang="ja-JP" altLang="en-US" sz="1200" dirty="0">
                <a:latin typeface="AR丸ゴシック体E" panose="020F0909000000000000" pitchFamily="49" charset="-128"/>
                <a:ea typeface="AR丸ゴシック体E" panose="020F0909000000000000" pitchFamily="49" charset="-128"/>
              </a:rPr>
              <a:t>分程度です！</a:t>
            </a:r>
            <a:endParaRPr lang="en-US" altLang="ja-JP" sz="1200" dirty="0">
              <a:latin typeface="AR丸ゴシック体E" panose="020F0909000000000000" pitchFamily="49" charset="-128"/>
              <a:ea typeface="AR丸ゴシック体E" panose="020F0909000000000000" pitchFamily="49" charset="-128"/>
            </a:endParaRPr>
          </a:p>
        </p:txBody>
      </p:sp>
      <p:sp>
        <p:nvSpPr>
          <p:cNvPr id="6" name="テキスト ボックス 5">
            <a:extLst>
              <a:ext uri="{FF2B5EF4-FFF2-40B4-BE49-F238E27FC236}">
                <a16:creationId xmlns:a16="http://schemas.microsoft.com/office/drawing/2014/main" id="{36BAAB32-E500-F26B-8538-5F180FC05FA8}"/>
              </a:ext>
            </a:extLst>
          </p:cNvPr>
          <p:cNvSpPr txBox="1"/>
          <p:nvPr/>
        </p:nvSpPr>
        <p:spPr>
          <a:xfrm>
            <a:off x="410689" y="316478"/>
            <a:ext cx="4424291" cy="310341"/>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chemeClr val="bg1"/>
                </a:solidFill>
                <a:latin typeface="Meiryo" charset="-128"/>
                <a:ea typeface="Meiryo" charset="-128"/>
                <a:cs typeface="Meiryo" charset="-128"/>
              </a:rPr>
              <a:t>不登校の子どもたちの居場所</a:t>
            </a:r>
            <a:r>
              <a:rPr lang="en-US" altLang="ja-JP" sz="1400" b="1" dirty="0">
                <a:solidFill>
                  <a:schemeClr val="bg1"/>
                </a:solidFill>
                <a:latin typeface="Meiryo" charset="-128"/>
                <a:ea typeface="Meiryo" charset="-128"/>
                <a:cs typeface="Meiryo" charset="-128"/>
              </a:rPr>
              <a:t>『</a:t>
            </a:r>
            <a:r>
              <a:rPr lang="ja-JP" altLang="en-US" sz="1400" b="1" dirty="0">
                <a:solidFill>
                  <a:schemeClr val="bg1"/>
                </a:solidFill>
                <a:latin typeface="Meiryo" charset="-128"/>
                <a:ea typeface="Meiryo" charset="-128"/>
                <a:cs typeface="Meiryo" charset="-128"/>
              </a:rPr>
              <a:t>いまごこち</a:t>
            </a:r>
            <a:r>
              <a:rPr lang="en-US" altLang="ja-JP" sz="1400" b="1" dirty="0">
                <a:solidFill>
                  <a:schemeClr val="bg1"/>
                </a:solidFill>
                <a:latin typeface="Meiryo" charset="-128"/>
                <a:ea typeface="Meiryo" charset="-128"/>
                <a:cs typeface="Meiryo" charset="-128"/>
              </a:rPr>
              <a:t>』</a:t>
            </a:r>
            <a:r>
              <a:rPr lang="ja-JP" altLang="en-US" sz="1400" b="1" dirty="0">
                <a:solidFill>
                  <a:schemeClr val="bg1"/>
                </a:solidFill>
                <a:latin typeface="Meiryo" charset="-128"/>
                <a:ea typeface="Meiryo" charset="-128"/>
                <a:cs typeface="Meiryo" charset="-128"/>
              </a:rPr>
              <a:t>概要</a:t>
            </a:r>
            <a:endParaRPr lang="en-US" altLang="ja-JP" sz="14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3996300128"/>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28954</TotalTime>
  <Words>1320</Words>
  <Application>Microsoft Office PowerPoint</Application>
  <PresentationFormat>ユーザー設定</PresentationFormat>
  <Paragraphs>170</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AR P丸ゴシック体E</vt:lpstr>
      <vt:lpstr>AR丸ゴシック体E</vt:lpstr>
      <vt:lpstr>Meiryo</vt:lpstr>
      <vt:lpstr>Arial</vt:lpstr>
      <vt:lpstr>Calibri</vt:lpstr>
      <vt:lpstr>Calibri Light</vt:lpstr>
      <vt:lpstr>ホワイト</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Ryo Kugenuma</dc:creator>
  <cp:keywords/>
  <dc:description/>
  <cp:lastModifiedBy>諒 久下沼</cp:lastModifiedBy>
  <cp:revision>441</cp:revision>
  <cp:lastPrinted>2022-04-23T02:59:55Z</cp:lastPrinted>
  <dcterms:created xsi:type="dcterms:W3CDTF">2016-06-24T14:10:36Z</dcterms:created>
  <dcterms:modified xsi:type="dcterms:W3CDTF">2025-12-24T07:51:44Z</dcterms:modified>
  <cp:category/>
</cp:coreProperties>
</file>